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15"/>
  </p:notesMasterIdLst>
  <p:sldIdLst>
    <p:sldId id="256" r:id="rId2"/>
    <p:sldId id="313" r:id="rId3"/>
    <p:sldId id="314" r:id="rId4"/>
    <p:sldId id="315" r:id="rId5"/>
    <p:sldId id="316" r:id="rId6"/>
    <p:sldId id="258" r:id="rId7"/>
    <p:sldId id="259" r:id="rId8"/>
    <p:sldId id="317" r:id="rId9"/>
    <p:sldId id="318" r:id="rId10"/>
    <p:sldId id="319" r:id="rId11"/>
    <p:sldId id="267" r:id="rId12"/>
    <p:sldId id="320" r:id="rId13"/>
    <p:sldId id="321" r:id="rId14"/>
  </p:sldIdLst>
  <p:sldSz cx="9144000" cy="5143500" type="screen16x9"/>
  <p:notesSz cx="6858000" cy="9144000"/>
  <p:embeddedFontLst>
    <p:embeddedFont>
      <p:font typeface="Anaheim" panose="020B0604020202020204" charset="0"/>
      <p:regular r:id="rId16"/>
      <p:bold r:id="rId17"/>
    </p:embeddedFont>
    <p:embeddedFont>
      <p:font typeface="Aptos Mono" panose="020B0009020202020204" pitchFamily="49" charset="0"/>
      <p:regular r:id="rId18"/>
    </p:embeddedFont>
    <p:embeddedFont>
      <p:font typeface="Barlow" panose="00000500000000000000" pitchFamily="2" charset="0"/>
      <p:regular r:id="rId19"/>
      <p:bold r:id="rId20"/>
      <p:italic r:id="rId21"/>
      <p:boldItalic r:id="rId22"/>
    </p:embeddedFont>
    <p:embeddedFont>
      <p:font typeface="Bebas Neue" panose="020B0606020202050201" pitchFamily="34" charset="0"/>
      <p:regular r:id="rId23"/>
    </p:embeddedFont>
    <p:embeddedFont>
      <p:font typeface="DM Sans" pitchFamily="2" charset="0"/>
      <p:regular r:id="rId24"/>
      <p:bold r:id="rId25"/>
      <p:italic r:id="rId26"/>
      <p:boldItalic r:id="rId27"/>
    </p:embeddedFont>
    <p:embeddedFont>
      <p:font typeface="Inter Tight ExtraBold" panose="020B0604020202020204" charset="0"/>
      <p:bold r:id="rId28"/>
      <p:boldItalic r:id="rId29"/>
    </p:embeddedFont>
    <p:embeddedFont>
      <p:font typeface="Nunito Light" pitchFamily="2" charset="0"/>
      <p:regular r:id="rId30"/>
      <p:italic r:id="rId31"/>
    </p:embeddedFont>
    <p:embeddedFont>
      <p:font typeface="Open Sans Light" panose="020B0306030504020204" pitchFamily="34" charset="0"/>
      <p:regular r:id="rId32"/>
      <p:italic r:id="rId33"/>
    </p:embeddedFont>
    <p:embeddedFont>
      <p:font typeface="Raleway" pitchFamily="2" charset="0"/>
      <p:regular r:id="rId34"/>
      <p:bold r:id="rId35"/>
      <p:italic r:id="rId36"/>
      <p:boldItalic r:id="rId37"/>
    </p:embeddedFont>
    <p:embeddedFont>
      <p:font typeface="Sans Serif Collection" panose="020B0502040504020204" pitchFamily="34" charset="0"/>
      <p:regular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5FA4509-F6CC-4D38-BA08-D08A6D23BB7F}">
  <a:tblStyle styleId="{35FA4509-F6CC-4D38-BA08-D08A6D23BB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890E0AE-A694-4544-93E9-5559527BD3F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78039" autoAdjust="0"/>
  </p:normalViewPr>
  <p:slideViewPr>
    <p:cSldViewPr snapToGrid="0">
      <p:cViewPr varScale="1">
        <p:scale>
          <a:sx n="85" d="100"/>
          <a:sy n="85" d="100"/>
        </p:scale>
        <p:origin x="140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presProps" Target="presProps.xml"/><Relationship Id="rId21" Type="http://schemas.openxmlformats.org/officeDocument/2006/relationships/font" Target="fonts/font6.fntdata"/><Relationship Id="rId34" Type="http://schemas.openxmlformats.org/officeDocument/2006/relationships/font" Target="fonts/font19.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font" Target="fonts/font22.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font" Target="fonts/font23.fntdata"/></Relationships>
</file>

<file path=ppt/diagrams/_rels/data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 Id="rId4" Type="http://schemas.openxmlformats.org/officeDocument/2006/relationships/image" Target="../media/image8.png"/></Relationships>
</file>

<file path=ppt/diagrams/_rels/drawing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 Id="rId4"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8008D2-622C-4993-9BB8-CFE572760F9B}" type="doc">
      <dgm:prSet loTypeId="urn:microsoft.com/office/officeart/2011/layout/TabList" loCatId="list" qsTypeId="urn:microsoft.com/office/officeart/2005/8/quickstyle/simple1" qsCatId="simple" csTypeId="urn:microsoft.com/office/officeart/2005/8/colors/accent0_2" csCatId="mainScheme" phldr="1"/>
      <dgm:spPr/>
      <dgm:t>
        <a:bodyPr/>
        <a:lstStyle/>
        <a:p>
          <a:endParaRPr lang="en-US"/>
        </a:p>
      </dgm:t>
    </dgm:pt>
    <dgm:pt modelId="{9B1B9EB9-A921-4093-A14A-D70AE0C8BFD1}">
      <dgm:prSet phldrT="[Text]" custT="1"/>
      <dgm:spPr/>
      <dgm:t>
        <a:bodyPr/>
        <a:lstStyle/>
        <a:p>
          <a:r>
            <a:rPr lang="uk-UA" sz="1200" dirty="0"/>
            <a:t>Відсутність фінансової обізнаності</a:t>
          </a:r>
          <a:endParaRPr lang="en-US" sz="1200" dirty="0"/>
        </a:p>
      </dgm:t>
    </dgm:pt>
    <dgm:pt modelId="{7FD0B284-1439-4959-9E31-47834D574791}" type="parTrans" cxnId="{AA4A9BA3-379D-4E25-A714-4B1DE3E71E28}">
      <dgm:prSet/>
      <dgm:spPr/>
      <dgm:t>
        <a:bodyPr/>
        <a:lstStyle/>
        <a:p>
          <a:endParaRPr lang="en-US" sz="1200"/>
        </a:p>
      </dgm:t>
    </dgm:pt>
    <dgm:pt modelId="{38E02E45-609E-4903-80AB-2C20D5DF3A0A}" type="sibTrans" cxnId="{AA4A9BA3-379D-4E25-A714-4B1DE3E71E28}">
      <dgm:prSet/>
      <dgm:spPr/>
      <dgm:t>
        <a:bodyPr/>
        <a:lstStyle/>
        <a:p>
          <a:endParaRPr lang="en-US" sz="1200"/>
        </a:p>
      </dgm:t>
    </dgm:pt>
    <dgm:pt modelId="{BEB62976-A3D4-4C65-BC1E-58BA11F46F9E}">
      <dgm:prSet phldrT="[Text]" custT="1"/>
      <dgm:spPr/>
      <dgm:t>
        <a:bodyPr anchor="ctr"/>
        <a:lstStyle/>
        <a:p>
          <a:pPr algn="l"/>
          <a:r>
            <a:rPr lang="ru-RU" sz="1200" dirty="0"/>
            <a:t>Багатьом людям складно відстежувати власні доходи й витрати, що часто призводить до надмірних витрат і фінансового стресу.</a:t>
          </a:r>
          <a:endParaRPr lang="en-US" sz="1200" dirty="0"/>
        </a:p>
      </dgm:t>
    </dgm:pt>
    <dgm:pt modelId="{B98CD596-9DD4-49CA-B933-30FA330AF7DC}" type="parTrans" cxnId="{C3067D47-5A52-4AE7-BC9F-79016D09F91E}">
      <dgm:prSet/>
      <dgm:spPr/>
      <dgm:t>
        <a:bodyPr/>
        <a:lstStyle/>
        <a:p>
          <a:endParaRPr lang="en-US" sz="1200"/>
        </a:p>
      </dgm:t>
    </dgm:pt>
    <dgm:pt modelId="{C70173A7-307C-4A10-8F71-AF4ED5493A29}" type="sibTrans" cxnId="{C3067D47-5A52-4AE7-BC9F-79016D09F91E}">
      <dgm:prSet/>
      <dgm:spPr/>
      <dgm:t>
        <a:bodyPr/>
        <a:lstStyle/>
        <a:p>
          <a:endParaRPr lang="en-US" sz="1200"/>
        </a:p>
      </dgm:t>
    </dgm:pt>
    <dgm:pt modelId="{D62008E1-41A9-4150-9719-A8C0A483EDDD}">
      <dgm:prSet phldrT="[Text]" custT="1"/>
      <dgm:spPr/>
      <dgm:t>
        <a:bodyPr/>
        <a:lstStyle/>
        <a:p>
          <a:r>
            <a:rPr lang="uk-UA" sz="1200" dirty="0"/>
            <a:t>Складнощі з плануванням бюджету</a:t>
          </a:r>
          <a:endParaRPr lang="en-US" sz="1200" dirty="0"/>
        </a:p>
      </dgm:t>
    </dgm:pt>
    <dgm:pt modelId="{4EDC8657-34B0-4856-BD0C-D286316DB257}" type="parTrans" cxnId="{2C11D075-475C-483F-AE13-63E513472DD6}">
      <dgm:prSet/>
      <dgm:spPr/>
      <dgm:t>
        <a:bodyPr/>
        <a:lstStyle/>
        <a:p>
          <a:endParaRPr lang="en-US" sz="1200"/>
        </a:p>
      </dgm:t>
    </dgm:pt>
    <dgm:pt modelId="{02E2EBAA-D5FC-4057-95E9-DF7D197C7682}" type="sibTrans" cxnId="{2C11D075-475C-483F-AE13-63E513472DD6}">
      <dgm:prSet/>
      <dgm:spPr/>
      <dgm:t>
        <a:bodyPr/>
        <a:lstStyle/>
        <a:p>
          <a:endParaRPr lang="en-US" sz="1200"/>
        </a:p>
      </dgm:t>
    </dgm:pt>
    <dgm:pt modelId="{098147D6-F738-4F87-8D4D-9CE37D74684D}">
      <dgm:prSet phldrT="[Text]" custT="1"/>
      <dgm:spPr/>
      <dgm:t>
        <a:bodyPr anchor="ctr"/>
        <a:lstStyle/>
        <a:p>
          <a:r>
            <a:rPr lang="ru-RU" sz="1200" dirty="0"/>
            <a:t>Створювати й дотримуватись бюджету непросто без відповідних інструментів.</a:t>
          </a:r>
          <a:endParaRPr lang="en-US" sz="1200" dirty="0"/>
        </a:p>
      </dgm:t>
    </dgm:pt>
    <dgm:pt modelId="{1D9B9D49-3A17-4DA3-B6C8-1C8EED8536C2}" type="parTrans" cxnId="{671BA621-DC22-45B5-8BD1-D46CDBAE01BF}">
      <dgm:prSet/>
      <dgm:spPr/>
      <dgm:t>
        <a:bodyPr/>
        <a:lstStyle/>
        <a:p>
          <a:endParaRPr lang="en-US" sz="1200"/>
        </a:p>
      </dgm:t>
    </dgm:pt>
    <dgm:pt modelId="{396EA930-594A-436D-836F-D168F30FDD92}" type="sibTrans" cxnId="{671BA621-DC22-45B5-8BD1-D46CDBAE01BF}">
      <dgm:prSet/>
      <dgm:spPr/>
      <dgm:t>
        <a:bodyPr/>
        <a:lstStyle/>
        <a:p>
          <a:endParaRPr lang="en-US" sz="1200"/>
        </a:p>
      </dgm:t>
    </dgm:pt>
    <dgm:pt modelId="{DC58DFB5-3450-46BA-B7A2-D82282BA0AFA}">
      <dgm:prSet phldrT="[Text]" custT="1"/>
      <dgm:spPr/>
      <dgm:t>
        <a:bodyPr anchor="ctr"/>
        <a:lstStyle/>
        <a:p>
          <a:r>
            <a:rPr lang="uk-UA" sz="1200" dirty="0"/>
            <a:t>Обмеженість фінансових аналітик</a:t>
          </a:r>
          <a:endParaRPr lang="en-US" sz="1200" dirty="0"/>
        </a:p>
      </dgm:t>
    </dgm:pt>
    <dgm:pt modelId="{4F194133-C16D-4557-83CD-4CF91D3BE13D}" type="parTrans" cxnId="{342804DE-3E66-49AC-B3B6-0D3139E2236A}">
      <dgm:prSet/>
      <dgm:spPr/>
      <dgm:t>
        <a:bodyPr/>
        <a:lstStyle/>
        <a:p>
          <a:endParaRPr lang="en-US"/>
        </a:p>
      </dgm:t>
    </dgm:pt>
    <dgm:pt modelId="{44A6104C-4B7E-47AC-BDBD-69FBA27B07AE}" type="sibTrans" cxnId="{342804DE-3E66-49AC-B3B6-0D3139E2236A}">
      <dgm:prSet/>
      <dgm:spPr/>
      <dgm:t>
        <a:bodyPr/>
        <a:lstStyle/>
        <a:p>
          <a:endParaRPr lang="en-US"/>
        </a:p>
      </dgm:t>
    </dgm:pt>
    <dgm:pt modelId="{DB639A47-43F2-43C2-A777-8AB7F8D17418}">
      <dgm:prSet phldrT="[Text]" custT="1"/>
      <dgm:spPr/>
      <dgm:t>
        <a:bodyPr anchor="ctr"/>
        <a:lstStyle/>
        <a:p>
          <a:r>
            <a:rPr lang="ru-RU" sz="1200" dirty="0"/>
            <a:t>Затратність часу на управління фінансами</a:t>
          </a:r>
          <a:endParaRPr lang="en-US" sz="1200" dirty="0"/>
        </a:p>
      </dgm:t>
    </dgm:pt>
    <dgm:pt modelId="{F11638EF-FE9D-4C2B-9C7B-13888A09CD14}" type="parTrans" cxnId="{830D5E11-9456-4A65-8973-7668C7CA8A32}">
      <dgm:prSet/>
      <dgm:spPr/>
      <dgm:t>
        <a:bodyPr/>
        <a:lstStyle/>
        <a:p>
          <a:endParaRPr lang="en-US"/>
        </a:p>
      </dgm:t>
    </dgm:pt>
    <dgm:pt modelId="{B22CAC40-1C3D-4492-8E0D-FD95453234FA}" type="sibTrans" cxnId="{830D5E11-9456-4A65-8973-7668C7CA8A32}">
      <dgm:prSet/>
      <dgm:spPr/>
      <dgm:t>
        <a:bodyPr/>
        <a:lstStyle/>
        <a:p>
          <a:endParaRPr lang="en-US"/>
        </a:p>
      </dgm:t>
    </dgm:pt>
    <dgm:pt modelId="{44E08967-E7FC-4EEB-9DAC-0D2E38678902}">
      <dgm:prSet phldrT="[Text]" custT="1"/>
      <dgm:spPr/>
      <dgm:t>
        <a:bodyPr anchor="ctr"/>
        <a:lstStyle/>
        <a:p>
          <a:r>
            <a:rPr lang="ru-RU" sz="1200" dirty="0"/>
            <a:t>Традиційні засоби часто не пропонують глибокого аналізу чи персоналізованих рекомендацій.</a:t>
          </a:r>
          <a:endParaRPr lang="en-US" sz="1200" dirty="0"/>
        </a:p>
      </dgm:t>
    </dgm:pt>
    <dgm:pt modelId="{3DFE1DF0-5F98-423A-ABA7-995FB0682F33}" type="parTrans" cxnId="{BE2452AD-16B9-4489-9AA6-2DC4F17CE9EE}">
      <dgm:prSet/>
      <dgm:spPr/>
      <dgm:t>
        <a:bodyPr/>
        <a:lstStyle/>
        <a:p>
          <a:endParaRPr lang="en-US"/>
        </a:p>
      </dgm:t>
    </dgm:pt>
    <dgm:pt modelId="{2EDB4B7E-FEC1-4E42-8692-A528C05C5D38}" type="sibTrans" cxnId="{BE2452AD-16B9-4489-9AA6-2DC4F17CE9EE}">
      <dgm:prSet/>
      <dgm:spPr/>
      <dgm:t>
        <a:bodyPr/>
        <a:lstStyle/>
        <a:p>
          <a:endParaRPr lang="en-US"/>
        </a:p>
      </dgm:t>
    </dgm:pt>
    <dgm:pt modelId="{A8FF88E1-ED54-4BC7-8A90-DA6624DA46E9}">
      <dgm:prSet phldrT="[Text]" custT="1"/>
      <dgm:spPr/>
      <dgm:t>
        <a:bodyPr anchor="ctr"/>
        <a:lstStyle/>
        <a:p>
          <a:r>
            <a:rPr lang="ru-RU" sz="1200" dirty="0"/>
            <a:t>Ручне ведення обліку витрат та аналіз даних — це виснажливо й неефективно.</a:t>
          </a:r>
          <a:endParaRPr lang="en-US" sz="1200" dirty="0"/>
        </a:p>
      </dgm:t>
    </dgm:pt>
    <dgm:pt modelId="{268AEBFB-AC3E-422F-935F-76D086BFF636}" type="parTrans" cxnId="{39FF601E-657B-4CAA-ABB6-C2CC5E963121}">
      <dgm:prSet/>
      <dgm:spPr/>
      <dgm:t>
        <a:bodyPr/>
        <a:lstStyle/>
        <a:p>
          <a:endParaRPr lang="en-US"/>
        </a:p>
      </dgm:t>
    </dgm:pt>
    <dgm:pt modelId="{33D0693A-63F6-4284-9B42-B01DC6E919DC}" type="sibTrans" cxnId="{39FF601E-657B-4CAA-ABB6-C2CC5E963121}">
      <dgm:prSet/>
      <dgm:spPr/>
      <dgm:t>
        <a:bodyPr/>
        <a:lstStyle/>
        <a:p>
          <a:endParaRPr lang="en-US"/>
        </a:p>
      </dgm:t>
    </dgm:pt>
    <dgm:pt modelId="{913E036B-D516-4BF6-8229-BB1597E96E48}" type="pres">
      <dgm:prSet presAssocID="{3B8008D2-622C-4993-9BB8-CFE572760F9B}" presName="Name0" presStyleCnt="0">
        <dgm:presLayoutVars>
          <dgm:chMax/>
          <dgm:chPref val="3"/>
          <dgm:dir/>
          <dgm:animOne val="branch"/>
          <dgm:animLvl val="lvl"/>
        </dgm:presLayoutVars>
      </dgm:prSet>
      <dgm:spPr/>
    </dgm:pt>
    <dgm:pt modelId="{2F94F29E-EDED-43B8-8472-A3EFD31B8910}" type="pres">
      <dgm:prSet presAssocID="{9B1B9EB9-A921-4093-A14A-D70AE0C8BFD1}" presName="composite" presStyleCnt="0"/>
      <dgm:spPr/>
    </dgm:pt>
    <dgm:pt modelId="{E35636AB-2744-464B-ABC4-0EA1BCA7F3A4}" type="pres">
      <dgm:prSet presAssocID="{9B1B9EB9-A921-4093-A14A-D70AE0C8BFD1}" presName="FirstChild" presStyleLbl="revTx" presStyleIdx="0" presStyleCnt="4" custScaleX="97686" custLinFactNeighborX="3604" custLinFactNeighborY="-2349">
        <dgm:presLayoutVars>
          <dgm:chMax val="0"/>
          <dgm:chPref val="0"/>
          <dgm:bulletEnabled val="1"/>
        </dgm:presLayoutVars>
      </dgm:prSet>
      <dgm:spPr/>
    </dgm:pt>
    <dgm:pt modelId="{66131277-CE52-4972-9966-31540A0079F2}" type="pres">
      <dgm:prSet presAssocID="{9B1B9EB9-A921-4093-A14A-D70AE0C8BFD1}" presName="Parent" presStyleLbl="alignNode1" presStyleIdx="0" presStyleCnt="4">
        <dgm:presLayoutVars>
          <dgm:chMax val="3"/>
          <dgm:chPref val="3"/>
          <dgm:bulletEnabled val="1"/>
        </dgm:presLayoutVars>
      </dgm:prSet>
      <dgm:spPr/>
    </dgm:pt>
    <dgm:pt modelId="{3252C056-F716-4874-BC27-7C60508EA6B6}" type="pres">
      <dgm:prSet presAssocID="{9B1B9EB9-A921-4093-A14A-D70AE0C8BFD1}" presName="Accent" presStyleLbl="parChTrans1D1" presStyleIdx="0" presStyleCnt="4"/>
      <dgm:spPr/>
    </dgm:pt>
    <dgm:pt modelId="{7B4D4A67-0937-4F96-A8F6-536998BE3DB2}" type="pres">
      <dgm:prSet presAssocID="{38E02E45-609E-4903-80AB-2C20D5DF3A0A}" presName="sibTrans" presStyleCnt="0"/>
      <dgm:spPr/>
    </dgm:pt>
    <dgm:pt modelId="{3531B870-F391-44C6-8803-0EF66F23684A}" type="pres">
      <dgm:prSet presAssocID="{D62008E1-41A9-4150-9719-A8C0A483EDDD}" presName="composite" presStyleCnt="0"/>
      <dgm:spPr/>
    </dgm:pt>
    <dgm:pt modelId="{7BC262F2-A047-4E3C-9015-D21A3B8CB1EF}" type="pres">
      <dgm:prSet presAssocID="{D62008E1-41A9-4150-9719-A8C0A483EDDD}" presName="FirstChild" presStyleLbl="revTx" presStyleIdx="1" presStyleCnt="4" custScaleX="96731">
        <dgm:presLayoutVars>
          <dgm:chMax val="0"/>
          <dgm:chPref val="0"/>
          <dgm:bulletEnabled val="1"/>
        </dgm:presLayoutVars>
      </dgm:prSet>
      <dgm:spPr/>
    </dgm:pt>
    <dgm:pt modelId="{AFE6F06D-6A2A-4E68-8A26-3A3D6C9E4AC9}" type="pres">
      <dgm:prSet presAssocID="{D62008E1-41A9-4150-9719-A8C0A483EDDD}" presName="Parent" presStyleLbl="alignNode1" presStyleIdx="1" presStyleCnt="4">
        <dgm:presLayoutVars>
          <dgm:chMax val="3"/>
          <dgm:chPref val="3"/>
          <dgm:bulletEnabled val="1"/>
        </dgm:presLayoutVars>
      </dgm:prSet>
      <dgm:spPr/>
    </dgm:pt>
    <dgm:pt modelId="{D4479856-71E8-4D4A-9D3E-E4C581A0F056}" type="pres">
      <dgm:prSet presAssocID="{D62008E1-41A9-4150-9719-A8C0A483EDDD}" presName="Accent" presStyleLbl="parChTrans1D1" presStyleIdx="1" presStyleCnt="4"/>
      <dgm:spPr/>
    </dgm:pt>
    <dgm:pt modelId="{97F50CDD-2064-4C38-BB5B-E299552D1AE2}" type="pres">
      <dgm:prSet presAssocID="{02E2EBAA-D5FC-4057-95E9-DF7D197C7682}" presName="sibTrans" presStyleCnt="0"/>
      <dgm:spPr/>
    </dgm:pt>
    <dgm:pt modelId="{AB78D147-E436-49E0-9B9F-53AA63C13638}" type="pres">
      <dgm:prSet presAssocID="{DC58DFB5-3450-46BA-B7A2-D82282BA0AFA}" presName="composite" presStyleCnt="0"/>
      <dgm:spPr/>
    </dgm:pt>
    <dgm:pt modelId="{A332A419-0410-4EAE-98EC-92D3D55D5807}" type="pres">
      <dgm:prSet presAssocID="{DC58DFB5-3450-46BA-B7A2-D82282BA0AFA}" presName="FirstChild" presStyleLbl="revTx" presStyleIdx="2" presStyleCnt="4" custScaleX="96253">
        <dgm:presLayoutVars>
          <dgm:chMax val="0"/>
          <dgm:chPref val="0"/>
          <dgm:bulletEnabled val="1"/>
        </dgm:presLayoutVars>
      </dgm:prSet>
      <dgm:spPr/>
    </dgm:pt>
    <dgm:pt modelId="{70BA1250-CF9E-4297-AB54-2C482EC9FB21}" type="pres">
      <dgm:prSet presAssocID="{DC58DFB5-3450-46BA-B7A2-D82282BA0AFA}" presName="Parent" presStyleLbl="alignNode1" presStyleIdx="2" presStyleCnt="4">
        <dgm:presLayoutVars>
          <dgm:chMax val="3"/>
          <dgm:chPref val="3"/>
          <dgm:bulletEnabled val="1"/>
        </dgm:presLayoutVars>
      </dgm:prSet>
      <dgm:spPr/>
    </dgm:pt>
    <dgm:pt modelId="{46A793DE-ABCC-4B65-9170-C87DC22A8CF4}" type="pres">
      <dgm:prSet presAssocID="{DC58DFB5-3450-46BA-B7A2-D82282BA0AFA}" presName="Accent" presStyleLbl="parChTrans1D1" presStyleIdx="2" presStyleCnt="4"/>
      <dgm:spPr/>
    </dgm:pt>
    <dgm:pt modelId="{CFAC4B01-1F6D-461A-8B64-5CB1DAA1C457}" type="pres">
      <dgm:prSet presAssocID="{44A6104C-4B7E-47AC-BDBD-69FBA27B07AE}" presName="sibTrans" presStyleCnt="0"/>
      <dgm:spPr/>
    </dgm:pt>
    <dgm:pt modelId="{EF2A22CA-3CF8-409C-AAEB-655C4FB1A425}" type="pres">
      <dgm:prSet presAssocID="{DB639A47-43F2-43C2-A777-8AB7F8D17418}" presName="composite" presStyleCnt="0"/>
      <dgm:spPr/>
    </dgm:pt>
    <dgm:pt modelId="{98685657-3A94-4588-8CD3-C09BDCFDEFF2}" type="pres">
      <dgm:prSet presAssocID="{DB639A47-43F2-43C2-A777-8AB7F8D17418}" presName="FirstChild" presStyleLbl="revTx" presStyleIdx="3" presStyleCnt="4" custScaleX="95776">
        <dgm:presLayoutVars>
          <dgm:chMax val="0"/>
          <dgm:chPref val="0"/>
          <dgm:bulletEnabled val="1"/>
        </dgm:presLayoutVars>
      </dgm:prSet>
      <dgm:spPr/>
    </dgm:pt>
    <dgm:pt modelId="{0DC8E8A1-7986-408F-8048-84BE693EC57E}" type="pres">
      <dgm:prSet presAssocID="{DB639A47-43F2-43C2-A777-8AB7F8D17418}" presName="Parent" presStyleLbl="alignNode1" presStyleIdx="3" presStyleCnt="4">
        <dgm:presLayoutVars>
          <dgm:chMax val="3"/>
          <dgm:chPref val="3"/>
          <dgm:bulletEnabled val="1"/>
        </dgm:presLayoutVars>
      </dgm:prSet>
      <dgm:spPr/>
    </dgm:pt>
    <dgm:pt modelId="{1EEF6861-97E3-4069-8A78-1D074C7602F5}" type="pres">
      <dgm:prSet presAssocID="{DB639A47-43F2-43C2-A777-8AB7F8D17418}" presName="Accent" presStyleLbl="parChTrans1D1" presStyleIdx="3" presStyleCnt="4"/>
      <dgm:spPr/>
    </dgm:pt>
  </dgm:ptLst>
  <dgm:cxnLst>
    <dgm:cxn modelId="{830D5E11-9456-4A65-8973-7668C7CA8A32}" srcId="{3B8008D2-622C-4993-9BB8-CFE572760F9B}" destId="{DB639A47-43F2-43C2-A777-8AB7F8D17418}" srcOrd="3" destOrd="0" parTransId="{F11638EF-FE9D-4C2B-9C7B-13888A09CD14}" sibTransId="{B22CAC40-1C3D-4492-8E0D-FD95453234FA}"/>
    <dgm:cxn modelId="{39FF601E-657B-4CAA-ABB6-C2CC5E963121}" srcId="{DB639A47-43F2-43C2-A777-8AB7F8D17418}" destId="{A8FF88E1-ED54-4BC7-8A90-DA6624DA46E9}" srcOrd="0" destOrd="0" parTransId="{268AEBFB-AC3E-422F-935F-76D086BFF636}" sibTransId="{33D0693A-63F6-4284-9B42-B01DC6E919DC}"/>
    <dgm:cxn modelId="{671BA621-DC22-45B5-8BD1-D46CDBAE01BF}" srcId="{D62008E1-41A9-4150-9719-A8C0A483EDDD}" destId="{098147D6-F738-4F87-8D4D-9CE37D74684D}" srcOrd="0" destOrd="0" parTransId="{1D9B9D49-3A17-4DA3-B6C8-1C8EED8536C2}" sibTransId="{396EA930-594A-436D-836F-D168F30FDD92}"/>
    <dgm:cxn modelId="{B8D5112B-45C1-43D5-A7B9-117564FEDAE1}" type="presOf" srcId="{D62008E1-41A9-4150-9719-A8C0A483EDDD}" destId="{AFE6F06D-6A2A-4E68-8A26-3A3D6C9E4AC9}" srcOrd="0" destOrd="0" presId="urn:microsoft.com/office/officeart/2011/layout/TabList"/>
    <dgm:cxn modelId="{6EEF805D-0166-4C81-80F4-798D6D05CBA9}" type="presOf" srcId="{3B8008D2-622C-4993-9BB8-CFE572760F9B}" destId="{913E036B-D516-4BF6-8229-BB1597E96E48}" srcOrd="0" destOrd="0" presId="urn:microsoft.com/office/officeart/2011/layout/TabList"/>
    <dgm:cxn modelId="{C3067D47-5A52-4AE7-BC9F-79016D09F91E}" srcId="{9B1B9EB9-A921-4093-A14A-D70AE0C8BFD1}" destId="{BEB62976-A3D4-4C65-BC1E-58BA11F46F9E}" srcOrd="0" destOrd="0" parTransId="{B98CD596-9DD4-49CA-B933-30FA330AF7DC}" sibTransId="{C70173A7-307C-4A10-8F71-AF4ED5493A29}"/>
    <dgm:cxn modelId="{ACCC2769-97A3-4D35-8D10-CF2558A1706D}" type="presOf" srcId="{BEB62976-A3D4-4C65-BC1E-58BA11F46F9E}" destId="{E35636AB-2744-464B-ABC4-0EA1BCA7F3A4}" srcOrd="0" destOrd="0" presId="urn:microsoft.com/office/officeart/2011/layout/TabList"/>
    <dgm:cxn modelId="{E9BF7D49-F458-44C3-A695-6505B237FDD3}" type="presOf" srcId="{9B1B9EB9-A921-4093-A14A-D70AE0C8BFD1}" destId="{66131277-CE52-4972-9966-31540A0079F2}" srcOrd="0" destOrd="0" presId="urn:microsoft.com/office/officeart/2011/layout/TabList"/>
    <dgm:cxn modelId="{11E59950-F5B6-43AD-BFC4-CA3D564030FD}" type="presOf" srcId="{A8FF88E1-ED54-4BC7-8A90-DA6624DA46E9}" destId="{98685657-3A94-4588-8CD3-C09BDCFDEFF2}" srcOrd="0" destOrd="0" presId="urn:microsoft.com/office/officeart/2011/layout/TabList"/>
    <dgm:cxn modelId="{2C11D075-475C-483F-AE13-63E513472DD6}" srcId="{3B8008D2-622C-4993-9BB8-CFE572760F9B}" destId="{D62008E1-41A9-4150-9719-A8C0A483EDDD}" srcOrd="1" destOrd="0" parTransId="{4EDC8657-34B0-4856-BD0C-D286316DB257}" sibTransId="{02E2EBAA-D5FC-4057-95E9-DF7D197C7682}"/>
    <dgm:cxn modelId="{52C0288C-BDEA-4C60-99C1-19EF7ADD7769}" type="presOf" srcId="{44E08967-E7FC-4EEB-9DAC-0D2E38678902}" destId="{A332A419-0410-4EAE-98EC-92D3D55D5807}" srcOrd="0" destOrd="0" presId="urn:microsoft.com/office/officeart/2011/layout/TabList"/>
    <dgm:cxn modelId="{AA4A9BA3-379D-4E25-A714-4B1DE3E71E28}" srcId="{3B8008D2-622C-4993-9BB8-CFE572760F9B}" destId="{9B1B9EB9-A921-4093-A14A-D70AE0C8BFD1}" srcOrd="0" destOrd="0" parTransId="{7FD0B284-1439-4959-9E31-47834D574791}" sibTransId="{38E02E45-609E-4903-80AB-2C20D5DF3A0A}"/>
    <dgm:cxn modelId="{68550EA6-DA1F-4693-9B60-39A1DAD648FA}" type="presOf" srcId="{DC58DFB5-3450-46BA-B7A2-D82282BA0AFA}" destId="{70BA1250-CF9E-4297-AB54-2C482EC9FB21}" srcOrd="0" destOrd="0" presId="urn:microsoft.com/office/officeart/2011/layout/TabList"/>
    <dgm:cxn modelId="{BE2452AD-16B9-4489-9AA6-2DC4F17CE9EE}" srcId="{DC58DFB5-3450-46BA-B7A2-D82282BA0AFA}" destId="{44E08967-E7FC-4EEB-9DAC-0D2E38678902}" srcOrd="0" destOrd="0" parTransId="{3DFE1DF0-5F98-423A-ABA7-995FB0682F33}" sibTransId="{2EDB4B7E-FEC1-4E42-8692-A528C05C5D38}"/>
    <dgm:cxn modelId="{4BBCDCC6-729C-4054-9856-9443D9228866}" type="presOf" srcId="{DB639A47-43F2-43C2-A777-8AB7F8D17418}" destId="{0DC8E8A1-7986-408F-8048-84BE693EC57E}" srcOrd="0" destOrd="0" presId="urn:microsoft.com/office/officeart/2011/layout/TabList"/>
    <dgm:cxn modelId="{342804DE-3E66-49AC-B3B6-0D3139E2236A}" srcId="{3B8008D2-622C-4993-9BB8-CFE572760F9B}" destId="{DC58DFB5-3450-46BA-B7A2-D82282BA0AFA}" srcOrd="2" destOrd="0" parTransId="{4F194133-C16D-4557-83CD-4CF91D3BE13D}" sibTransId="{44A6104C-4B7E-47AC-BDBD-69FBA27B07AE}"/>
    <dgm:cxn modelId="{F9FB75F2-3B11-4B28-A13E-ACA42C2EBEA9}" type="presOf" srcId="{098147D6-F738-4F87-8D4D-9CE37D74684D}" destId="{7BC262F2-A047-4E3C-9015-D21A3B8CB1EF}" srcOrd="0" destOrd="0" presId="urn:microsoft.com/office/officeart/2011/layout/TabList"/>
    <dgm:cxn modelId="{D135BA89-C367-4BA8-87D8-A450ED86D881}" type="presParOf" srcId="{913E036B-D516-4BF6-8229-BB1597E96E48}" destId="{2F94F29E-EDED-43B8-8472-A3EFD31B8910}" srcOrd="0" destOrd="0" presId="urn:microsoft.com/office/officeart/2011/layout/TabList"/>
    <dgm:cxn modelId="{69A83DEF-85AF-4C88-84C3-6047F9582DBD}" type="presParOf" srcId="{2F94F29E-EDED-43B8-8472-A3EFD31B8910}" destId="{E35636AB-2744-464B-ABC4-0EA1BCA7F3A4}" srcOrd="0" destOrd="0" presId="urn:microsoft.com/office/officeart/2011/layout/TabList"/>
    <dgm:cxn modelId="{A9AD7618-1CC9-4D2A-AB31-4B3F4838D1BA}" type="presParOf" srcId="{2F94F29E-EDED-43B8-8472-A3EFD31B8910}" destId="{66131277-CE52-4972-9966-31540A0079F2}" srcOrd="1" destOrd="0" presId="urn:microsoft.com/office/officeart/2011/layout/TabList"/>
    <dgm:cxn modelId="{A1B9BC15-D16C-4E62-9F54-ABE83CD762E1}" type="presParOf" srcId="{2F94F29E-EDED-43B8-8472-A3EFD31B8910}" destId="{3252C056-F716-4874-BC27-7C60508EA6B6}" srcOrd="2" destOrd="0" presId="urn:microsoft.com/office/officeart/2011/layout/TabList"/>
    <dgm:cxn modelId="{549163C7-45F6-466A-97F4-007CC1604C24}" type="presParOf" srcId="{913E036B-D516-4BF6-8229-BB1597E96E48}" destId="{7B4D4A67-0937-4F96-A8F6-536998BE3DB2}" srcOrd="1" destOrd="0" presId="urn:microsoft.com/office/officeart/2011/layout/TabList"/>
    <dgm:cxn modelId="{457B45AF-4759-4905-9DD1-6D8812974EB9}" type="presParOf" srcId="{913E036B-D516-4BF6-8229-BB1597E96E48}" destId="{3531B870-F391-44C6-8803-0EF66F23684A}" srcOrd="2" destOrd="0" presId="urn:microsoft.com/office/officeart/2011/layout/TabList"/>
    <dgm:cxn modelId="{05F049A4-C8D1-49DA-8252-B0A5FA8D6597}" type="presParOf" srcId="{3531B870-F391-44C6-8803-0EF66F23684A}" destId="{7BC262F2-A047-4E3C-9015-D21A3B8CB1EF}" srcOrd="0" destOrd="0" presId="urn:microsoft.com/office/officeart/2011/layout/TabList"/>
    <dgm:cxn modelId="{CB7AE870-AFBA-4A34-B26B-2D965FA6D6D8}" type="presParOf" srcId="{3531B870-F391-44C6-8803-0EF66F23684A}" destId="{AFE6F06D-6A2A-4E68-8A26-3A3D6C9E4AC9}" srcOrd="1" destOrd="0" presId="urn:microsoft.com/office/officeart/2011/layout/TabList"/>
    <dgm:cxn modelId="{D6706A1E-82BE-4690-A32D-D9EC5F1C30F4}" type="presParOf" srcId="{3531B870-F391-44C6-8803-0EF66F23684A}" destId="{D4479856-71E8-4D4A-9D3E-E4C581A0F056}" srcOrd="2" destOrd="0" presId="urn:microsoft.com/office/officeart/2011/layout/TabList"/>
    <dgm:cxn modelId="{93071783-B0CF-417F-A468-E894CC82E07C}" type="presParOf" srcId="{913E036B-D516-4BF6-8229-BB1597E96E48}" destId="{97F50CDD-2064-4C38-BB5B-E299552D1AE2}" srcOrd="3" destOrd="0" presId="urn:microsoft.com/office/officeart/2011/layout/TabList"/>
    <dgm:cxn modelId="{0124587B-805E-4B8A-963D-0E4701F96780}" type="presParOf" srcId="{913E036B-D516-4BF6-8229-BB1597E96E48}" destId="{AB78D147-E436-49E0-9B9F-53AA63C13638}" srcOrd="4" destOrd="0" presId="urn:microsoft.com/office/officeart/2011/layout/TabList"/>
    <dgm:cxn modelId="{932C8E02-4435-4731-AA29-0994FB862669}" type="presParOf" srcId="{AB78D147-E436-49E0-9B9F-53AA63C13638}" destId="{A332A419-0410-4EAE-98EC-92D3D55D5807}" srcOrd="0" destOrd="0" presId="urn:microsoft.com/office/officeart/2011/layout/TabList"/>
    <dgm:cxn modelId="{6024708F-7950-44FE-B3F4-1714A0D99684}" type="presParOf" srcId="{AB78D147-E436-49E0-9B9F-53AA63C13638}" destId="{70BA1250-CF9E-4297-AB54-2C482EC9FB21}" srcOrd="1" destOrd="0" presId="urn:microsoft.com/office/officeart/2011/layout/TabList"/>
    <dgm:cxn modelId="{9438DD47-E660-4D65-AED9-E25BA9572BCA}" type="presParOf" srcId="{AB78D147-E436-49E0-9B9F-53AA63C13638}" destId="{46A793DE-ABCC-4B65-9170-C87DC22A8CF4}" srcOrd="2" destOrd="0" presId="urn:microsoft.com/office/officeart/2011/layout/TabList"/>
    <dgm:cxn modelId="{00C462C5-581D-441B-A8D3-52EE46561C30}" type="presParOf" srcId="{913E036B-D516-4BF6-8229-BB1597E96E48}" destId="{CFAC4B01-1F6D-461A-8B64-5CB1DAA1C457}" srcOrd="5" destOrd="0" presId="urn:microsoft.com/office/officeart/2011/layout/TabList"/>
    <dgm:cxn modelId="{2BF990D1-6D99-41C0-9389-491710663621}" type="presParOf" srcId="{913E036B-D516-4BF6-8229-BB1597E96E48}" destId="{EF2A22CA-3CF8-409C-AAEB-655C4FB1A425}" srcOrd="6" destOrd="0" presId="urn:microsoft.com/office/officeart/2011/layout/TabList"/>
    <dgm:cxn modelId="{DC911B94-4A39-45AC-9AA3-0BB78A62F503}" type="presParOf" srcId="{EF2A22CA-3CF8-409C-AAEB-655C4FB1A425}" destId="{98685657-3A94-4588-8CD3-C09BDCFDEFF2}" srcOrd="0" destOrd="0" presId="urn:microsoft.com/office/officeart/2011/layout/TabList"/>
    <dgm:cxn modelId="{75FA3377-D740-4B45-8493-C52ADA2238E4}" type="presParOf" srcId="{EF2A22CA-3CF8-409C-AAEB-655C4FB1A425}" destId="{0DC8E8A1-7986-408F-8048-84BE693EC57E}" srcOrd="1" destOrd="0" presId="urn:microsoft.com/office/officeart/2011/layout/TabList"/>
    <dgm:cxn modelId="{64C9A70F-C226-47EB-93CD-1539F8F68805}" type="presParOf" srcId="{EF2A22CA-3CF8-409C-AAEB-655C4FB1A425}" destId="{1EEF6861-97E3-4069-8A78-1D074C7602F5}" srcOrd="2"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B966E6-2448-4516-80EF-BDCBAF3CDEDD}" type="doc">
      <dgm:prSet loTypeId="urn:microsoft.com/office/officeart/2008/layout/VerticalCurvedList" loCatId="list" qsTypeId="urn:microsoft.com/office/officeart/2005/8/quickstyle/simple1" qsCatId="simple" csTypeId="urn:microsoft.com/office/officeart/2005/8/colors/accent0_2" csCatId="mainScheme" phldr="1"/>
      <dgm:spPr/>
      <dgm:t>
        <a:bodyPr/>
        <a:lstStyle/>
        <a:p>
          <a:endParaRPr lang="en-US"/>
        </a:p>
      </dgm:t>
    </dgm:pt>
    <dgm:pt modelId="{84C4FA93-DE92-47D3-8ED3-72E20F6EF092}">
      <dgm:prSet phldrT="[Text]" custT="1"/>
      <dgm:spPr/>
      <dgm:t>
        <a:bodyPr/>
        <a:lstStyle/>
        <a:p>
          <a:r>
            <a:rPr lang="ru-RU" sz="1400" dirty="0">
              <a:latin typeface="Sans Serif Collection" panose="020B0502040504020204" pitchFamily="34" charset="0"/>
              <a:ea typeface="Sans Serif Collection" panose="020B0502040504020204" pitchFamily="34" charset="0"/>
              <a:cs typeface="Sans Serif Collection" panose="020B0502040504020204" pitchFamily="34" charset="0"/>
            </a:rPr>
            <a:t>Тих, хто прагне кращого контролю над фінансами</a:t>
          </a:r>
          <a:endParaRPr lang="en-US" sz="14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800549EF-E54C-418A-BB0F-9A9ECAB1CBF0}" type="parTrans" cxnId="{E84BBF2B-264D-4873-A341-4BD42AA581BE}">
      <dgm:prSet/>
      <dgm:spPr/>
      <dgm:t>
        <a:bodyPr/>
        <a:lstStyle/>
        <a:p>
          <a:endParaRPr lang="en-US" sz="14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E6B3D7B9-8E18-4099-BC8A-A4C664F6E181}" type="sibTrans" cxnId="{E84BBF2B-264D-4873-A341-4BD42AA581BE}">
      <dgm:prSet/>
      <dgm:spPr/>
      <dgm:t>
        <a:bodyPr/>
        <a:lstStyle/>
        <a:p>
          <a:endParaRPr lang="en-US" sz="14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D716FB05-C982-4302-9D77-BB79A67C0BB2}">
      <dgm:prSet phldrT="[Text]" custT="1"/>
      <dgm:spPr/>
      <dgm:t>
        <a:bodyPr/>
        <a:lstStyle/>
        <a:p>
          <a:r>
            <a:rPr lang="uk-UA" sz="1400" dirty="0">
              <a:latin typeface="Sans Serif Collection" panose="020B0502040504020204" pitchFamily="34" charset="0"/>
              <a:ea typeface="Sans Serif Collection" panose="020B0502040504020204" pitchFamily="34" charset="0"/>
              <a:cs typeface="Sans Serif Collection" panose="020B0502040504020204" pitchFamily="34" charset="0"/>
            </a:rPr>
            <a:t>Цілеспрямованих заощадників</a:t>
          </a:r>
          <a:endParaRPr lang="en-US" sz="14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A60E73BF-A618-44BE-9D70-93B16E06204B}" type="parTrans" cxnId="{3ADEC1D0-0594-437A-BD31-017FFE4F654D}">
      <dgm:prSet/>
      <dgm:spPr/>
      <dgm:t>
        <a:bodyPr/>
        <a:lstStyle/>
        <a:p>
          <a:endParaRPr lang="en-US" sz="14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6285D358-F484-451D-B205-7A06413350BE}" type="sibTrans" cxnId="{3ADEC1D0-0594-437A-BD31-017FFE4F654D}">
      <dgm:prSet/>
      <dgm:spPr/>
      <dgm:t>
        <a:bodyPr/>
        <a:lstStyle/>
        <a:p>
          <a:endParaRPr lang="en-US" sz="14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06623AFB-97EF-4196-B931-C510913D7390}">
      <dgm:prSet phldrT="[Text]" custT="1"/>
      <dgm:spPr/>
      <dgm:t>
        <a:bodyPr/>
        <a:lstStyle/>
        <a:p>
          <a:r>
            <a:rPr lang="uk-UA" sz="1400" dirty="0">
              <a:latin typeface="Sans Serif Collection" panose="020B0502040504020204" pitchFamily="34" charset="0"/>
              <a:ea typeface="Sans Serif Collection" panose="020B0502040504020204" pitchFamily="34" charset="0"/>
              <a:cs typeface="Sans Serif Collection" panose="020B0502040504020204" pitchFamily="34" charset="0"/>
            </a:rPr>
            <a:t>Візуальних сприймачів</a:t>
          </a:r>
          <a:endParaRPr lang="en-US" sz="14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A2BE4D26-7E3C-4FB6-B2B5-1DDA27FA61DD}" type="parTrans" cxnId="{B04BF809-C0B4-4AE6-B6AA-E78422E44BE0}">
      <dgm:prSet/>
      <dgm:spPr/>
      <dgm:t>
        <a:bodyPr/>
        <a:lstStyle/>
        <a:p>
          <a:endParaRPr lang="en-US" sz="14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2AD6AC25-9162-4484-88A4-04BEA66AF59C}" type="sibTrans" cxnId="{B04BF809-C0B4-4AE6-B6AA-E78422E44BE0}">
      <dgm:prSet/>
      <dgm:spPr/>
      <dgm:t>
        <a:bodyPr/>
        <a:lstStyle/>
        <a:p>
          <a:endParaRPr lang="en-US" sz="14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170E95F9-7B94-4C54-888C-63C44C2D2ECC}">
      <dgm:prSet phldrT="[Text]" custT="1"/>
      <dgm:spPr/>
      <dgm:t>
        <a:bodyPr/>
        <a:lstStyle/>
        <a:p>
          <a:r>
            <a:rPr lang="uk-UA" sz="1400" dirty="0">
              <a:latin typeface="Sans Serif Collection" panose="020B0502040504020204" pitchFamily="34" charset="0"/>
              <a:ea typeface="Sans Serif Collection" panose="020B0502040504020204" pitchFamily="34" charset="0"/>
              <a:cs typeface="Sans Serif Collection" panose="020B0502040504020204" pitchFamily="34" charset="0"/>
            </a:rPr>
            <a:t>Техноорієнтованих користувачів</a:t>
          </a:r>
          <a:endParaRPr lang="en-US" sz="14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207BCA0F-F834-482F-B6F1-C3E8E9C179C9}" type="parTrans" cxnId="{0B1530C5-9F90-45D1-8AA1-B987571424A6}">
      <dgm:prSet/>
      <dgm:spPr/>
      <dgm:t>
        <a:bodyPr/>
        <a:lstStyle/>
        <a:p>
          <a:endParaRPr lang="en-US" sz="14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1A6D8DB4-7A06-45E1-98CE-665C5C0A5AB9}" type="sibTrans" cxnId="{0B1530C5-9F90-45D1-8AA1-B987571424A6}">
      <dgm:prSet/>
      <dgm:spPr/>
      <dgm:t>
        <a:bodyPr/>
        <a:lstStyle/>
        <a:p>
          <a:endParaRPr lang="en-US" sz="14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418A8BBF-55B0-4C0C-BE96-026B094D9BA7}" type="pres">
      <dgm:prSet presAssocID="{32B966E6-2448-4516-80EF-BDCBAF3CDEDD}" presName="Name0" presStyleCnt="0">
        <dgm:presLayoutVars>
          <dgm:chMax val="7"/>
          <dgm:chPref val="7"/>
          <dgm:dir/>
        </dgm:presLayoutVars>
      </dgm:prSet>
      <dgm:spPr/>
    </dgm:pt>
    <dgm:pt modelId="{E76EA8E0-F53E-4406-9C7D-14A24E666267}" type="pres">
      <dgm:prSet presAssocID="{32B966E6-2448-4516-80EF-BDCBAF3CDEDD}" presName="Name1" presStyleCnt="0"/>
      <dgm:spPr/>
    </dgm:pt>
    <dgm:pt modelId="{712D7D96-0C2A-4D3A-B378-70115F88EBBE}" type="pres">
      <dgm:prSet presAssocID="{32B966E6-2448-4516-80EF-BDCBAF3CDEDD}" presName="cycle" presStyleCnt="0"/>
      <dgm:spPr/>
    </dgm:pt>
    <dgm:pt modelId="{F5E0EAF3-CFA1-42AB-81B8-6A5C4AF0F212}" type="pres">
      <dgm:prSet presAssocID="{32B966E6-2448-4516-80EF-BDCBAF3CDEDD}" presName="srcNode" presStyleLbl="node1" presStyleIdx="0" presStyleCnt="4"/>
      <dgm:spPr/>
    </dgm:pt>
    <dgm:pt modelId="{2F30AA44-93FD-4F8A-AE7E-02ABA58D3BD0}" type="pres">
      <dgm:prSet presAssocID="{32B966E6-2448-4516-80EF-BDCBAF3CDEDD}" presName="conn" presStyleLbl="parChTrans1D2" presStyleIdx="0" presStyleCnt="1"/>
      <dgm:spPr/>
    </dgm:pt>
    <dgm:pt modelId="{B69D015D-EB4B-426A-BB7B-AD7CEA0185C2}" type="pres">
      <dgm:prSet presAssocID="{32B966E6-2448-4516-80EF-BDCBAF3CDEDD}" presName="extraNode" presStyleLbl="node1" presStyleIdx="0" presStyleCnt="4"/>
      <dgm:spPr/>
    </dgm:pt>
    <dgm:pt modelId="{83F997FB-A3A1-4EA9-80DD-90D5F8E5B44E}" type="pres">
      <dgm:prSet presAssocID="{32B966E6-2448-4516-80EF-BDCBAF3CDEDD}" presName="dstNode" presStyleLbl="node1" presStyleIdx="0" presStyleCnt="4"/>
      <dgm:spPr/>
    </dgm:pt>
    <dgm:pt modelId="{93B482E5-6005-4F88-8571-0B89EFA907E4}" type="pres">
      <dgm:prSet presAssocID="{84C4FA93-DE92-47D3-8ED3-72E20F6EF092}" presName="text_1" presStyleLbl="node1" presStyleIdx="0" presStyleCnt="4">
        <dgm:presLayoutVars>
          <dgm:bulletEnabled val="1"/>
        </dgm:presLayoutVars>
      </dgm:prSet>
      <dgm:spPr/>
    </dgm:pt>
    <dgm:pt modelId="{D03A8160-9155-400A-A3D5-0D22E62B23B9}" type="pres">
      <dgm:prSet presAssocID="{84C4FA93-DE92-47D3-8ED3-72E20F6EF092}" presName="accent_1" presStyleCnt="0"/>
      <dgm:spPr/>
    </dgm:pt>
    <dgm:pt modelId="{0184D525-37A8-4F85-97F4-A9E12EF1C970}" type="pres">
      <dgm:prSet presAssocID="{84C4FA93-DE92-47D3-8ED3-72E20F6EF092}" presName="accentRepeatNode" presStyleLbl="solidFgAcc1" presStyleIdx="0" presStyleCnt="4"/>
      <dgm:spPr>
        <a:blipFill rotWithShape="0">
          <a:blip xmlns:r="http://schemas.openxmlformats.org/officeDocument/2006/relationships" r:embed="rId1"/>
          <a:srcRect/>
          <a:stretch>
            <a:fillRect l="-17000" r="-17000"/>
          </a:stretch>
        </a:blipFill>
      </dgm:spPr>
    </dgm:pt>
    <dgm:pt modelId="{61484E78-6DAC-45C8-8CF0-88E872737113}" type="pres">
      <dgm:prSet presAssocID="{D716FB05-C982-4302-9D77-BB79A67C0BB2}" presName="text_2" presStyleLbl="node1" presStyleIdx="1" presStyleCnt="4">
        <dgm:presLayoutVars>
          <dgm:bulletEnabled val="1"/>
        </dgm:presLayoutVars>
      </dgm:prSet>
      <dgm:spPr/>
    </dgm:pt>
    <dgm:pt modelId="{9E405C46-D4CF-4787-9931-8D1539E96DC1}" type="pres">
      <dgm:prSet presAssocID="{D716FB05-C982-4302-9D77-BB79A67C0BB2}" presName="accent_2" presStyleCnt="0"/>
      <dgm:spPr/>
    </dgm:pt>
    <dgm:pt modelId="{0CD02F91-FCBA-4015-BDCE-4E845440A67E}" type="pres">
      <dgm:prSet presAssocID="{D716FB05-C982-4302-9D77-BB79A67C0BB2}" presName="accentRepeatNode" presStyleLbl="solidFgAcc1" presStyleIdx="1" presStyleCnt="4"/>
      <dgm:spPr>
        <a:blipFill rotWithShape="0">
          <a:blip xmlns:r="http://schemas.openxmlformats.org/officeDocument/2006/relationships" r:embed="rId2"/>
          <a:srcRect/>
          <a:stretch>
            <a:fillRect l="-17000" r="-17000"/>
          </a:stretch>
        </a:blipFill>
      </dgm:spPr>
    </dgm:pt>
    <dgm:pt modelId="{604ADB2A-FA4F-4A66-8FA8-FE9384DDCFBB}" type="pres">
      <dgm:prSet presAssocID="{06623AFB-97EF-4196-B931-C510913D7390}" presName="text_3" presStyleLbl="node1" presStyleIdx="2" presStyleCnt="4">
        <dgm:presLayoutVars>
          <dgm:bulletEnabled val="1"/>
        </dgm:presLayoutVars>
      </dgm:prSet>
      <dgm:spPr/>
    </dgm:pt>
    <dgm:pt modelId="{4A8D9C0A-439F-4D2D-B3D6-80728975D073}" type="pres">
      <dgm:prSet presAssocID="{06623AFB-97EF-4196-B931-C510913D7390}" presName="accent_3" presStyleCnt="0"/>
      <dgm:spPr/>
    </dgm:pt>
    <dgm:pt modelId="{E95844D8-B737-42B3-9B58-670556167F63}" type="pres">
      <dgm:prSet presAssocID="{06623AFB-97EF-4196-B931-C510913D7390}" presName="accentRepeatNode" presStyleLbl="solidFgAcc1" presStyleIdx="2" presStyleCnt="4"/>
      <dgm:spPr>
        <a:blipFill rotWithShape="0">
          <a:blip xmlns:r="http://schemas.openxmlformats.org/officeDocument/2006/relationships" r:embed="rId3"/>
          <a:srcRect/>
          <a:stretch>
            <a:fillRect l="-3000" r="-3000"/>
          </a:stretch>
        </a:blipFill>
      </dgm:spPr>
    </dgm:pt>
    <dgm:pt modelId="{1E52F22A-70B2-4578-B697-C48F9B597ABF}" type="pres">
      <dgm:prSet presAssocID="{170E95F9-7B94-4C54-888C-63C44C2D2ECC}" presName="text_4" presStyleLbl="node1" presStyleIdx="3" presStyleCnt="4">
        <dgm:presLayoutVars>
          <dgm:bulletEnabled val="1"/>
        </dgm:presLayoutVars>
      </dgm:prSet>
      <dgm:spPr/>
    </dgm:pt>
    <dgm:pt modelId="{BEA12915-FE79-41D5-BE21-EF8F6FAFDE65}" type="pres">
      <dgm:prSet presAssocID="{170E95F9-7B94-4C54-888C-63C44C2D2ECC}" presName="accent_4" presStyleCnt="0"/>
      <dgm:spPr/>
    </dgm:pt>
    <dgm:pt modelId="{57036B74-F6D9-4C48-864B-2570DC0E9B02}" type="pres">
      <dgm:prSet presAssocID="{170E95F9-7B94-4C54-888C-63C44C2D2ECC}" presName="accentRepeatNode" presStyleLbl="solidFgAcc1" presStyleIdx="3" presStyleCnt="4"/>
      <dgm:spPr>
        <a:blipFill rotWithShape="0">
          <a:blip xmlns:r="http://schemas.openxmlformats.org/officeDocument/2006/relationships" r:embed="rId4"/>
          <a:srcRect/>
          <a:stretch>
            <a:fillRect/>
          </a:stretch>
        </a:blipFill>
      </dgm:spPr>
    </dgm:pt>
  </dgm:ptLst>
  <dgm:cxnLst>
    <dgm:cxn modelId="{B04BF809-C0B4-4AE6-B6AA-E78422E44BE0}" srcId="{32B966E6-2448-4516-80EF-BDCBAF3CDEDD}" destId="{06623AFB-97EF-4196-B931-C510913D7390}" srcOrd="2" destOrd="0" parTransId="{A2BE4D26-7E3C-4FB6-B2B5-1DDA27FA61DD}" sibTransId="{2AD6AC25-9162-4484-88A4-04BEA66AF59C}"/>
    <dgm:cxn modelId="{E84BBF2B-264D-4873-A341-4BD42AA581BE}" srcId="{32B966E6-2448-4516-80EF-BDCBAF3CDEDD}" destId="{84C4FA93-DE92-47D3-8ED3-72E20F6EF092}" srcOrd="0" destOrd="0" parTransId="{800549EF-E54C-418A-BB0F-9A9ECAB1CBF0}" sibTransId="{E6B3D7B9-8E18-4099-BC8A-A4C664F6E181}"/>
    <dgm:cxn modelId="{0886BD63-857A-4B5A-A68B-1495FDD1A1A9}" type="presOf" srcId="{170E95F9-7B94-4C54-888C-63C44C2D2ECC}" destId="{1E52F22A-70B2-4578-B697-C48F9B597ABF}" srcOrd="0" destOrd="0" presId="urn:microsoft.com/office/officeart/2008/layout/VerticalCurvedList"/>
    <dgm:cxn modelId="{28BC5A6B-6D1F-4BD3-B555-2B43FE7C3FE7}" type="presOf" srcId="{D716FB05-C982-4302-9D77-BB79A67C0BB2}" destId="{61484E78-6DAC-45C8-8CF0-88E872737113}" srcOrd="0" destOrd="0" presId="urn:microsoft.com/office/officeart/2008/layout/VerticalCurvedList"/>
    <dgm:cxn modelId="{790C1573-5571-4591-8E1D-B89E39DA42AA}" type="presOf" srcId="{E6B3D7B9-8E18-4099-BC8A-A4C664F6E181}" destId="{2F30AA44-93FD-4F8A-AE7E-02ABA58D3BD0}" srcOrd="0" destOrd="0" presId="urn:microsoft.com/office/officeart/2008/layout/VerticalCurvedList"/>
    <dgm:cxn modelId="{EE8FBB7E-D5BF-4058-A0A0-12EB4B6CE72D}" type="presOf" srcId="{32B966E6-2448-4516-80EF-BDCBAF3CDEDD}" destId="{418A8BBF-55B0-4C0C-BE96-026B094D9BA7}" srcOrd="0" destOrd="0" presId="urn:microsoft.com/office/officeart/2008/layout/VerticalCurvedList"/>
    <dgm:cxn modelId="{8C6EBE86-4CA8-42E1-939F-18D7430B119D}" type="presOf" srcId="{84C4FA93-DE92-47D3-8ED3-72E20F6EF092}" destId="{93B482E5-6005-4F88-8571-0B89EFA907E4}" srcOrd="0" destOrd="0" presId="urn:microsoft.com/office/officeart/2008/layout/VerticalCurvedList"/>
    <dgm:cxn modelId="{0B1530C5-9F90-45D1-8AA1-B987571424A6}" srcId="{32B966E6-2448-4516-80EF-BDCBAF3CDEDD}" destId="{170E95F9-7B94-4C54-888C-63C44C2D2ECC}" srcOrd="3" destOrd="0" parTransId="{207BCA0F-F834-482F-B6F1-C3E8E9C179C9}" sibTransId="{1A6D8DB4-7A06-45E1-98CE-665C5C0A5AB9}"/>
    <dgm:cxn modelId="{3ADEC1D0-0594-437A-BD31-017FFE4F654D}" srcId="{32B966E6-2448-4516-80EF-BDCBAF3CDEDD}" destId="{D716FB05-C982-4302-9D77-BB79A67C0BB2}" srcOrd="1" destOrd="0" parTransId="{A60E73BF-A618-44BE-9D70-93B16E06204B}" sibTransId="{6285D358-F484-451D-B205-7A06413350BE}"/>
    <dgm:cxn modelId="{332E92FF-C5F1-4A08-A373-2761D5796926}" type="presOf" srcId="{06623AFB-97EF-4196-B931-C510913D7390}" destId="{604ADB2A-FA4F-4A66-8FA8-FE9384DDCFBB}" srcOrd="0" destOrd="0" presId="urn:microsoft.com/office/officeart/2008/layout/VerticalCurvedList"/>
    <dgm:cxn modelId="{A596C9C2-4D98-4D1E-BEAA-1DADE6B0EC9C}" type="presParOf" srcId="{418A8BBF-55B0-4C0C-BE96-026B094D9BA7}" destId="{E76EA8E0-F53E-4406-9C7D-14A24E666267}" srcOrd="0" destOrd="0" presId="urn:microsoft.com/office/officeart/2008/layout/VerticalCurvedList"/>
    <dgm:cxn modelId="{7BDD74E2-2509-4CB5-95B6-042ED3B7DE9B}" type="presParOf" srcId="{E76EA8E0-F53E-4406-9C7D-14A24E666267}" destId="{712D7D96-0C2A-4D3A-B378-70115F88EBBE}" srcOrd="0" destOrd="0" presId="urn:microsoft.com/office/officeart/2008/layout/VerticalCurvedList"/>
    <dgm:cxn modelId="{B036F824-B511-4B05-B207-54DDADAA9149}" type="presParOf" srcId="{712D7D96-0C2A-4D3A-B378-70115F88EBBE}" destId="{F5E0EAF3-CFA1-42AB-81B8-6A5C4AF0F212}" srcOrd="0" destOrd="0" presId="urn:microsoft.com/office/officeart/2008/layout/VerticalCurvedList"/>
    <dgm:cxn modelId="{84B21DA6-9C80-4171-AFB4-16105E255B70}" type="presParOf" srcId="{712D7D96-0C2A-4D3A-B378-70115F88EBBE}" destId="{2F30AA44-93FD-4F8A-AE7E-02ABA58D3BD0}" srcOrd="1" destOrd="0" presId="urn:microsoft.com/office/officeart/2008/layout/VerticalCurvedList"/>
    <dgm:cxn modelId="{D4B5C942-A71B-4718-AA49-EFB6BA0E4ECB}" type="presParOf" srcId="{712D7D96-0C2A-4D3A-B378-70115F88EBBE}" destId="{B69D015D-EB4B-426A-BB7B-AD7CEA0185C2}" srcOrd="2" destOrd="0" presId="urn:microsoft.com/office/officeart/2008/layout/VerticalCurvedList"/>
    <dgm:cxn modelId="{A5579071-6056-4853-A291-8209AB139023}" type="presParOf" srcId="{712D7D96-0C2A-4D3A-B378-70115F88EBBE}" destId="{83F997FB-A3A1-4EA9-80DD-90D5F8E5B44E}" srcOrd="3" destOrd="0" presId="urn:microsoft.com/office/officeart/2008/layout/VerticalCurvedList"/>
    <dgm:cxn modelId="{06E8DD07-FFCF-4100-8F03-3E8740666024}" type="presParOf" srcId="{E76EA8E0-F53E-4406-9C7D-14A24E666267}" destId="{93B482E5-6005-4F88-8571-0B89EFA907E4}" srcOrd="1" destOrd="0" presId="urn:microsoft.com/office/officeart/2008/layout/VerticalCurvedList"/>
    <dgm:cxn modelId="{17F0FE7C-F6E7-4F0F-93BF-FDC04FCB260C}" type="presParOf" srcId="{E76EA8E0-F53E-4406-9C7D-14A24E666267}" destId="{D03A8160-9155-400A-A3D5-0D22E62B23B9}" srcOrd="2" destOrd="0" presId="urn:microsoft.com/office/officeart/2008/layout/VerticalCurvedList"/>
    <dgm:cxn modelId="{452EF4E7-C2CB-4A6B-BC7F-5C430F82BE99}" type="presParOf" srcId="{D03A8160-9155-400A-A3D5-0D22E62B23B9}" destId="{0184D525-37A8-4F85-97F4-A9E12EF1C970}" srcOrd="0" destOrd="0" presId="urn:microsoft.com/office/officeart/2008/layout/VerticalCurvedList"/>
    <dgm:cxn modelId="{0E9B4606-9997-4FFE-A1EB-B8037B4196DB}" type="presParOf" srcId="{E76EA8E0-F53E-4406-9C7D-14A24E666267}" destId="{61484E78-6DAC-45C8-8CF0-88E872737113}" srcOrd="3" destOrd="0" presId="urn:microsoft.com/office/officeart/2008/layout/VerticalCurvedList"/>
    <dgm:cxn modelId="{0FB50DAD-DA70-423D-98FA-992B1639C987}" type="presParOf" srcId="{E76EA8E0-F53E-4406-9C7D-14A24E666267}" destId="{9E405C46-D4CF-4787-9931-8D1539E96DC1}" srcOrd="4" destOrd="0" presId="urn:microsoft.com/office/officeart/2008/layout/VerticalCurvedList"/>
    <dgm:cxn modelId="{C71086AA-CA7D-40FB-8A3D-956C503961CF}" type="presParOf" srcId="{9E405C46-D4CF-4787-9931-8D1539E96DC1}" destId="{0CD02F91-FCBA-4015-BDCE-4E845440A67E}" srcOrd="0" destOrd="0" presId="urn:microsoft.com/office/officeart/2008/layout/VerticalCurvedList"/>
    <dgm:cxn modelId="{FB6E439F-5DC8-4332-A44F-A14D62CE2368}" type="presParOf" srcId="{E76EA8E0-F53E-4406-9C7D-14A24E666267}" destId="{604ADB2A-FA4F-4A66-8FA8-FE9384DDCFBB}" srcOrd="5" destOrd="0" presId="urn:microsoft.com/office/officeart/2008/layout/VerticalCurvedList"/>
    <dgm:cxn modelId="{BF060779-BEA0-44D0-8E8F-8D45504B917D}" type="presParOf" srcId="{E76EA8E0-F53E-4406-9C7D-14A24E666267}" destId="{4A8D9C0A-439F-4D2D-B3D6-80728975D073}" srcOrd="6" destOrd="0" presId="urn:microsoft.com/office/officeart/2008/layout/VerticalCurvedList"/>
    <dgm:cxn modelId="{AB5142FF-0C02-47BA-97A9-1342CA7D2CB7}" type="presParOf" srcId="{4A8D9C0A-439F-4D2D-B3D6-80728975D073}" destId="{E95844D8-B737-42B3-9B58-670556167F63}" srcOrd="0" destOrd="0" presId="urn:microsoft.com/office/officeart/2008/layout/VerticalCurvedList"/>
    <dgm:cxn modelId="{0C813D38-7107-4BFE-9D99-D11F322BEE5F}" type="presParOf" srcId="{E76EA8E0-F53E-4406-9C7D-14A24E666267}" destId="{1E52F22A-70B2-4578-B697-C48F9B597ABF}" srcOrd="7" destOrd="0" presId="urn:microsoft.com/office/officeart/2008/layout/VerticalCurvedList"/>
    <dgm:cxn modelId="{A1F4A6DF-508F-4A9D-AC16-A45D26BFB555}" type="presParOf" srcId="{E76EA8E0-F53E-4406-9C7D-14A24E666267}" destId="{BEA12915-FE79-41D5-BE21-EF8F6FAFDE65}" srcOrd="8" destOrd="0" presId="urn:microsoft.com/office/officeart/2008/layout/VerticalCurvedList"/>
    <dgm:cxn modelId="{01F58458-235E-4C42-BE00-364630DA450C}" type="presParOf" srcId="{BEA12915-FE79-41D5-BE21-EF8F6FAFDE65}" destId="{57036B74-F6D9-4C48-864B-2570DC0E9B02}"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488C6F6-C08E-4BD4-83B8-203FC2B43F62}" type="doc">
      <dgm:prSet loTypeId="urn:microsoft.com/office/officeart/2008/layout/LinedList" loCatId="list" qsTypeId="urn:microsoft.com/office/officeart/2005/8/quickstyle/simple1" qsCatId="simple" csTypeId="urn:microsoft.com/office/officeart/2005/8/colors/accent0_2" csCatId="mainScheme" phldr="1"/>
      <dgm:spPr/>
      <dgm:t>
        <a:bodyPr/>
        <a:lstStyle/>
        <a:p>
          <a:endParaRPr lang="en-US"/>
        </a:p>
      </dgm:t>
    </dgm:pt>
    <dgm:pt modelId="{B48FEAD2-18E5-47FF-8E96-9B8DAADDF419}">
      <dgm:prSet phldrT="[Text]" custT="1"/>
      <dgm:spPr/>
      <dgm:t>
        <a:bodyPr/>
        <a:lstStyle/>
        <a:p>
          <a:r>
            <a:rPr lang="uk-UA" sz="800" dirty="0">
              <a:latin typeface="Sans Serif Collection" panose="020B0502040504020204" pitchFamily="34" charset="0"/>
              <a:ea typeface="Sans Serif Collection" panose="020B0502040504020204" pitchFamily="34" charset="0"/>
              <a:cs typeface="Sans Serif Collection" panose="020B0502040504020204" pitchFamily="34" charset="0"/>
            </a:rPr>
            <a:t>Зручний інтерфейс: Легка навігація для користувачів із різним рівнем фінансової обізнаності.</a:t>
          </a:r>
          <a:endParaRPr lang="en-US" sz="8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2C65741B-6341-4424-9A0C-4C7B631DD2B6}" type="parTrans" cxnId="{5FA73A6D-D731-4468-87B6-4DDEE57C7A13}">
      <dgm:prSet/>
      <dgm:spPr/>
      <dgm:t>
        <a:bodyPr/>
        <a:lstStyle/>
        <a:p>
          <a:endParaRPr lang="en-US" sz="6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AA12752D-514E-46A5-AC44-08503777B38F}" type="sibTrans" cxnId="{5FA73A6D-D731-4468-87B6-4DDEE57C7A13}">
      <dgm:prSet/>
      <dgm:spPr/>
      <dgm:t>
        <a:bodyPr/>
        <a:lstStyle/>
        <a:p>
          <a:endParaRPr lang="en-US" sz="6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69A85864-644B-4C8B-A167-9C73FE713133}">
      <dgm:prSet phldrT="[Text]" custT="1"/>
      <dgm:spPr/>
      <dgm:t>
        <a:bodyPr/>
        <a:lstStyle/>
        <a:p>
          <a:pPr>
            <a:lnSpc>
              <a:spcPct val="75000"/>
            </a:lnSpc>
          </a:pPr>
          <a:r>
            <a:rPr lang="ru-RU" sz="800" dirty="0">
              <a:latin typeface="Sans Serif Collection" panose="020B0502040504020204" pitchFamily="34" charset="0"/>
              <a:ea typeface="Sans Serif Collection" panose="020B0502040504020204" pitchFamily="34" charset="0"/>
              <a:cs typeface="Sans Serif Collection" panose="020B0502040504020204" pitchFamily="34" charset="0"/>
            </a:rPr>
            <a:t>Відстеження витрат: Можливість ручного введення або автоматичного збору даних через підключення до</a:t>
          </a:r>
          <a:r>
            <a:rPr lang="en-US" sz="800" dirty="0">
              <a:latin typeface="Sans Serif Collection" panose="020B0502040504020204" pitchFamily="34" charset="0"/>
              <a:ea typeface="Sans Serif Collection" panose="020B0502040504020204" pitchFamily="34" charset="0"/>
              <a:cs typeface="Sans Serif Collection" panose="020B0502040504020204" pitchFamily="34" charset="0"/>
            </a:rPr>
            <a:t> </a:t>
          </a:r>
          <a:r>
            <a:rPr lang="ru-RU" sz="800" dirty="0">
              <a:latin typeface="Sans Serif Collection" panose="020B0502040504020204" pitchFamily="34" charset="0"/>
              <a:ea typeface="Sans Serif Collection" panose="020B0502040504020204" pitchFamily="34" charset="0"/>
              <a:cs typeface="Sans Serif Collection" panose="020B0502040504020204" pitchFamily="34" charset="0"/>
            </a:rPr>
            <a:t>банківських рахунків.</a:t>
          </a:r>
          <a:endParaRPr lang="en-US" sz="8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5B657DB3-1E3D-414E-A24C-ADE904487C13}" type="parTrans" cxnId="{C4121200-0AB2-4CD8-894F-7D0E9D9B0F60}">
      <dgm:prSet/>
      <dgm:spPr/>
      <dgm:t>
        <a:bodyPr/>
        <a:lstStyle/>
        <a:p>
          <a:endParaRPr lang="en-US" sz="6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45F9D39F-20A2-4E8E-950F-595EA10283A6}" type="sibTrans" cxnId="{C4121200-0AB2-4CD8-894F-7D0E9D9B0F60}">
      <dgm:prSet/>
      <dgm:spPr/>
      <dgm:t>
        <a:bodyPr/>
        <a:lstStyle/>
        <a:p>
          <a:endParaRPr lang="en-US" sz="6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0ED20FE3-B8F5-4B8C-9D7D-0CB8BE7DEF14}">
      <dgm:prSet phldrT="[Text]" custT="1"/>
      <dgm:spPr/>
      <dgm:t>
        <a:bodyPr/>
        <a:lstStyle/>
        <a:p>
          <a:r>
            <a:rPr lang="ru-RU" sz="800" dirty="0">
              <a:latin typeface="Sans Serif Collection" panose="020B0502040504020204" pitchFamily="34" charset="0"/>
              <a:ea typeface="Sans Serif Collection" panose="020B0502040504020204" pitchFamily="34" charset="0"/>
              <a:cs typeface="Sans Serif Collection" panose="020B0502040504020204" pitchFamily="34" charset="0"/>
            </a:rPr>
            <a:t>Відстеження доходів: Облік надходжень із різних джерел.</a:t>
          </a:r>
          <a:endParaRPr lang="en-US" sz="8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1A96ECC4-4EE3-4517-A57C-BC23174A9F0F}" type="parTrans" cxnId="{AE704457-7E0E-4369-B6D0-9E4DE5504C29}">
      <dgm:prSet/>
      <dgm:spPr/>
      <dgm:t>
        <a:bodyPr/>
        <a:lstStyle/>
        <a:p>
          <a:endParaRPr lang="en-US" sz="6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549F8ECA-CCC0-49DE-AB05-506B6CCA973A}" type="sibTrans" cxnId="{AE704457-7E0E-4369-B6D0-9E4DE5504C29}">
      <dgm:prSet/>
      <dgm:spPr/>
      <dgm:t>
        <a:bodyPr/>
        <a:lstStyle/>
        <a:p>
          <a:endParaRPr lang="en-US" sz="6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843A8B7F-0AC1-452B-8A82-7F8E0F9D825B}">
      <dgm:prSet phldrT="[Text]" custT="1"/>
      <dgm:spPr/>
      <dgm:t>
        <a:bodyPr/>
        <a:lstStyle/>
        <a:p>
          <a:r>
            <a:rPr lang="ru-RU" sz="800" dirty="0">
              <a:latin typeface="Sans Serif Collection" panose="020B0502040504020204" pitchFamily="34" charset="0"/>
              <a:ea typeface="Sans Serif Collection" panose="020B0502040504020204" pitchFamily="34" charset="0"/>
              <a:cs typeface="Sans Serif Collection" panose="020B0502040504020204" pitchFamily="34" charset="0"/>
            </a:rPr>
            <a:t>Інструменти для планування бюджету: Налаштовувані бюджети для різних категорій витрат.</a:t>
          </a:r>
          <a:endParaRPr lang="en-US" sz="8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07915074-7A71-432B-8D4D-743574615A01}" type="parTrans" cxnId="{FAA0C239-5F2D-48F4-866B-6A971C0D56E0}">
      <dgm:prSet/>
      <dgm:spPr/>
      <dgm:t>
        <a:bodyPr/>
        <a:lstStyle/>
        <a:p>
          <a:endParaRPr lang="en-US" sz="6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A07F1242-576D-47CB-A5DC-20D2E342C789}" type="sibTrans" cxnId="{FAA0C239-5F2D-48F4-866B-6A971C0D56E0}">
      <dgm:prSet/>
      <dgm:spPr/>
      <dgm:t>
        <a:bodyPr/>
        <a:lstStyle/>
        <a:p>
          <a:endParaRPr lang="en-US" sz="6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C707A882-8D5E-4709-9E79-FACA6BE63D08}">
      <dgm:prSet phldrT="[Text]" custT="1"/>
      <dgm:spPr/>
      <dgm:t>
        <a:bodyPr/>
        <a:lstStyle/>
        <a:p>
          <a:r>
            <a:rPr lang="ru-RU" sz="800" dirty="0">
              <a:latin typeface="Sans Serif Collection" panose="020B0502040504020204" pitchFamily="34" charset="0"/>
              <a:ea typeface="Sans Serif Collection" panose="020B0502040504020204" pitchFamily="34" charset="0"/>
              <a:cs typeface="Sans Serif Collection" panose="020B0502040504020204" pitchFamily="34" charset="0"/>
            </a:rPr>
            <a:t>Аналіз на основі штучного інтелекту: Персоналізовані рекомендації та аналітика на основі фінансових звичок користувача.</a:t>
          </a:r>
          <a:endParaRPr lang="en-US" sz="8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5EEFBFF4-4C3D-488A-BC34-3E8B7C7B7209}" type="parTrans" cxnId="{68EE95D4-D6E2-47EB-940C-28F605596845}">
      <dgm:prSet/>
      <dgm:spPr/>
      <dgm:t>
        <a:bodyPr/>
        <a:lstStyle/>
        <a:p>
          <a:endParaRPr lang="en-US" sz="9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8AF15C9D-6CD2-470D-9756-E30EB34AFAA6}" type="sibTrans" cxnId="{68EE95D4-D6E2-47EB-940C-28F605596845}">
      <dgm:prSet/>
      <dgm:spPr/>
      <dgm:t>
        <a:bodyPr/>
        <a:lstStyle/>
        <a:p>
          <a:endParaRPr lang="en-US" sz="9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6FC5CB7A-0B9B-4990-BC19-CB052632E30A}">
      <dgm:prSet phldrT="[Text]" custT="1"/>
      <dgm:spPr/>
      <dgm:t>
        <a:bodyPr/>
        <a:lstStyle/>
        <a:p>
          <a:r>
            <a:rPr lang="uk-UA" sz="800" dirty="0">
              <a:latin typeface="Sans Serif Collection" panose="020B0502040504020204" pitchFamily="34" charset="0"/>
              <a:ea typeface="Sans Serif Collection" panose="020B0502040504020204" pitchFamily="34" charset="0"/>
              <a:cs typeface="Sans Serif Collection" panose="020B0502040504020204" pitchFamily="34" charset="0"/>
            </a:rPr>
            <a:t>Наглядні візуалізації: Графіки, діаграми й дашборди для чіткого розуміння фінансової ситуації.</a:t>
          </a:r>
          <a:endParaRPr lang="en-US" sz="8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92E75EB2-D1C0-41CC-95B9-189DEF006129}" type="parTrans" cxnId="{EEAEA49C-3097-4B6A-8F2A-157494F287B1}">
      <dgm:prSet/>
      <dgm:spPr/>
      <dgm:t>
        <a:bodyPr/>
        <a:lstStyle/>
        <a:p>
          <a:endParaRPr lang="en-US" sz="9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B4C4278B-0B02-47EE-BADB-F8AE33B514C1}" type="sibTrans" cxnId="{EEAEA49C-3097-4B6A-8F2A-157494F287B1}">
      <dgm:prSet/>
      <dgm:spPr/>
      <dgm:t>
        <a:bodyPr/>
        <a:lstStyle/>
        <a:p>
          <a:endParaRPr lang="en-US" sz="9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B8AF6C04-9F59-430C-B724-C22B65FFA7C0}">
      <dgm:prSet phldrT="[Text]" custT="1"/>
      <dgm:spPr/>
      <dgm:t>
        <a:bodyPr/>
        <a:lstStyle/>
        <a:p>
          <a:r>
            <a:rPr lang="uk-UA" sz="800" dirty="0">
              <a:latin typeface="Sans Serif Collection" panose="020B0502040504020204" pitchFamily="34" charset="0"/>
              <a:ea typeface="Sans Serif Collection" panose="020B0502040504020204" pitchFamily="34" charset="0"/>
              <a:cs typeface="Sans Serif Collection" panose="020B0502040504020204" pitchFamily="34" charset="0"/>
            </a:rPr>
            <a:t>Безпека: Надійне шифрування даних і захист конфіденційної фінансової інформації.</a:t>
          </a:r>
          <a:endParaRPr lang="en-US" sz="8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6CEDAE12-2F4D-4C61-9A5E-8EF91354E1D0}" type="parTrans" cxnId="{0FC61B2A-58D7-484E-B238-D9B5C949AAB4}">
      <dgm:prSet/>
      <dgm:spPr/>
      <dgm:t>
        <a:bodyPr/>
        <a:lstStyle/>
        <a:p>
          <a:endParaRPr lang="en-US" sz="9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D4F0544F-5480-477E-9727-B96FBF2AD644}" type="sibTrans" cxnId="{0FC61B2A-58D7-484E-B238-D9B5C949AAB4}">
      <dgm:prSet/>
      <dgm:spPr/>
      <dgm:t>
        <a:bodyPr/>
        <a:lstStyle/>
        <a:p>
          <a:endParaRPr lang="en-US" sz="9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4C29AC3B-E188-4E1D-9EC8-CB62AAED3F5D}">
      <dgm:prSet phldrT="[Text]" custT="1"/>
      <dgm:spPr/>
      <dgm:t>
        <a:bodyPr/>
        <a:lstStyle/>
        <a:p>
          <a:r>
            <a:rPr lang="ru-RU" sz="800" dirty="0">
              <a:latin typeface="Sans Serif Collection" panose="020B0502040504020204" pitchFamily="34" charset="0"/>
              <a:ea typeface="Sans Serif Collection" panose="020B0502040504020204" pitchFamily="34" charset="0"/>
              <a:cs typeface="Sans Serif Collection" panose="020B0502040504020204" pitchFamily="34" charset="0"/>
            </a:rPr>
            <a:t>Доступність із мобільних пристроїв: Можливість керувати фінансами будь-де й будь-коли.</a:t>
          </a:r>
          <a:endParaRPr lang="en-US" sz="8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A407FC9C-AF3B-4E1A-AFCE-CBE487FBDD93}" type="parTrans" cxnId="{A5AFDE07-C36E-4EC0-B332-C08728B53C2D}">
      <dgm:prSet/>
      <dgm:spPr/>
      <dgm:t>
        <a:bodyPr/>
        <a:lstStyle/>
        <a:p>
          <a:endParaRPr lang="en-US" sz="9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537BD206-A619-4A2F-9B86-8F8315D0FA58}" type="sibTrans" cxnId="{A5AFDE07-C36E-4EC0-B332-C08728B53C2D}">
      <dgm:prSet/>
      <dgm:spPr/>
      <dgm:t>
        <a:bodyPr/>
        <a:lstStyle/>
        <a:p>
          <a:endParaRPr lang="en-US" sz="90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E7F67A3C-175D-4907-8CE2-CE7F8D3BA594}" type="pres">
      <dgm:prSet presAssocID="{F488C6F6-C08E-4BD4-83B8-203FC2B43F62}" presName="vert0" presStyleCnt="0">
        <dgm:presLayoutVars>
          <dgm:dir/>
          <dgm:animOne val="branch"/>
          <dgm:animLvl val="lvl"/>
        </dgm:presLayoutVars>
      </dgm:prSet>
      <dgm:spPr/>
    </dgm:pt>
    <dgm:pt modelId="{CCF0397F-44FF-4AED-A859-C9B091F17444}" type="pres">
      <dgm:prSet presAssocID="{B48FEAD2-18E5-47FF-8E96-9B8DAADDF419}" presName="thickLine" presStyleLbl="alignNode1" presStyleIdx="0" presStyleCnt="8"/>
      <dgm:spPr/>
    </dgm:pt>
    <dgm:pt modelId="{DE661C7F-B066-4ED9-BFD5-5160FBE84AEA}" type="pres">
      <dgm:prSet presAssocID="{B48FEAD2-18E5-47FF-8E96-9B8DAADDF419}" presName="horz1" presStyleCnt="0"/>
      <dgm:spPr/>
    </dgm:pt>
    <dgm:pt modelId="{1CE5D9F3-3F89-4F0A-978E-C989284C4648}" type="pres">
      <dgm:prSet presAssocID="{B48FEAD2-18E5-47FF-8E96-9B8DAADDF419}" presName="tx1" presStyleLbl="revTx" presStyleIdx="0" presStyleCnt="8"/>
      <dgm:spPr/>
    </dgm:pt>
    <dgm:pt modelId="{D5251656-3E90-413E-8847-2B74A0FAF691}" type="pres">
      <dgm:prSet presAssocID="{B48FEAD2-18E5-47FF-8E96-9B8DAADDF419}" presName="vert1" presStyleCnt="0"/>
      <dgm:spPr/>
    </dgm:pt>
    <dgm:pt modelId="{F4D024C0-45F7-4039-A07B-FC481C2923F3}" type="pres">
      <dgm:prSet presAssocID="{69A85864-644B-4C8B-A167-9C73FE713133}" presName="thickLine" presStyleLbl="alignNode1" presStyleIdx="1" presStyleCnt="8"/>
      <dgm:spPr/>
    </dgm:pt>
    <dgm:pt modelId="{17E58D4E-50CC-4742-B199-1B09FBCB9EDA}" type="pres">
      <dgm:prSet presAssocID="{69A85864-644B-4C8B-A167-9C73FE713133}" presName="horz1" presStyleCnt="0"/>
      <dgm:spPr/>
    </dgm:pt>
    <dgm:pt modelId="{089354E0-5D17-42EE-8C13-B00B16030C3E}" type="pres">
      <dgm:prSet presAssocID="{69A85864-644B-4C8B-A167-9C73FE713133}" presName="tx1" presStyleLbl="revTx" presStyleIdx="1" presStyleCnt="8"/>
      <dgm:spPr/>
    </dgm:pt>
    <dgm:pt modelId="{3AA4D7CC-323F-4CA0-9243-BAE122416A2A}" type="pres">
      <dgm:prSet presAssocID="{69A85864-644B-4C8B-A167-9C73FE713133}" presName="vert1" presStyleCnt="0"/>
      <dgm:spPr/>
    </dgm:pt>
    <dgm:pt modelId="{92277564-1CA8-4778-847D-41AC19D54680}" type="pres">
      <dgm:prSet presAssocID="{0ED20FE3-B8F5-4B8C-9D7D-0CB8BE7DEF14}" presName="thickLine" presStyleLbl="alignNode1" presStyleIdx="2" presStyleCnt="8"/>
      <dgm:spPr/>
    </dgm:pt>
    <dgm:pt modelId="{8F1AA16C-B59F-43DF-BDAE-1050728792B5}" type="pres">
      <dgm:prSet presAssocID="{0ED20FE3-B8F5-4B8C-9D7D-0CB8BE7DEF14}" presName="horz1" presStyleCnt="0"/>
      <dgm:spPr/>
    </dgm:pt>
    <dgm:pt modelId="{2BC57C85-719E-404A-8E8C-AE27E477889E}" type="pres">
      <dgm:prSet presAssocID="{0ED20FE3-B8F5-4B8C-9D7D-0CB8BE7DEF14}" presName="tx1" presStyleLbl="revTx" presStyleIdx="2" presStyleCnt="8"/>
      <dgm:spPr/>
    </dgm:pt>
    <dgm:pt modelId="{555AAB8C-35D5-4751-95A7-D040F52903A1}" type="pres">
      <dgm:prSet presAssocID="{0ED20FE3-B8F5-4B8C-9D7D-0CB8BE7DEF14}" presName="vert1" presStyleCnt="0"/>
      <dgm:spPr/>
    </dgm:pt>
    <dgm:pt modelId="{E56DF1DC-FFFC-40BF-962B-615DB66EF103}" type="pres">
      <dgm:prSet presAssocID="{843A8B7F-0AC1-452B-8A82-7F8E0F9D825B}" presName="thickLine" presStyleLbl="alignNode1" presStyleIdx="3" presStyleCnt="8"/>
      <dgm:spPr/>
    </dgm:pt>
    <dgm:pt modelId="{77AEC754-41C3-4DB4-8ABC-AEF9510395BF}" type="pres">
      <dgm:prSet presAssocID="{843A8B7F-0AC1-452B-8A82-7F8E0F9D825B}" presName="horz1" presStyleCnt="0"/>
      <dgm:spPr/>
    </dgm:pt>
    <dgm:pt modelId="{D16DCD7A-3722-47C3-8C4C-8463BBA846DF}" type="pres">
      <dgm:prSet presAssocID="{843A8B7F-0AC1-452B-8A82-7F8E0F9D825B}" presName="tx1" presStyleLbl="revTx" presStyleIdx="3" presStyleCnt="8"/>
      <dgm:spPr/>
    </dgm:pt>
    <dgm:pt modelId="{463C3927-E9A4-494D-95A8-48E87F27354F}" type="pres">
      <dgm:prSet presAssocID="{843A8B7F-0AC1-452B-8A82-7F8E0F9D825B}" presName="vert1" presStyleCnt="0"/>
      <dgm:spPr/>
    </dgm:pt>
    <dgm:pt modelId="{BB49F069-B6CD-45EE-AC95-7D8C33CDF43D}" type="pres">
      <dgm:prSet presAssocID="{C707A882-8D5E-4709-9E79-FACA6BE63D08}" presName="thickLine" presStyleLbl="alignNode1" presStyleIdx="4" presStyleCnt="8"/>
      <dgm:spPr/>
    </dgm:pt>
    <dgm:pt modelId="{26BBE057-6731-4835-9331-DB2B23D1EDF2}" type="pres">
      <dgm:prSet presAssocID="{C707A882-8D5E-4709-9E79-FACA6BE63D08}" presName="horz1" presStyleCnt="0"/>
      <dgm:spPr/>
    </dgm:pt>
    <dgm:pt modelId="{DA3901FD-34AA-4DBF-AE5C-2C129727E35A}" type="pres">
      <dgm:prSet presAssocID="{C707A882-8D5E-4709-9E79-FACA6BE63D08}" presName="tx1" presStyleLbl="revTx" presStyleIdx="4" presStyleCnt="8"/>
      <dgm:spPr/>
    </dgm:pt>
    <dgm:pt modelId="{D88C2295-2FF8-4D66-8181-3FA2F8B54226}" type="pres">
      <dgm:prSet presAssocID="{C707A882-8D5E-4709-9E79-FACA6BE63D08}" presName="vert1" presStyleCnt="0"/>
      <dgm:spPr/>
    </dgm:pt>
    <dgm:pt modelId="{1303972F-42E7-4B99-9A16-A80818A4005F}" type="pres">
      <dgm:prSet presAssocID="{6FC5CB7A-0B9B-4990-BC19-CB052632E30A}" presName="thickLine" presStyleLbl="alignNode1" presStyleIdx="5" presStyleCnt="8"/>
      <dgm:spPr/>
    </dgm:pt>
    <dgm:pt modelId="{777E2F7C-9418-430A-A627-C725B7B4D426}" type="pres">
      <dgm:prSet presAssocID="{6FC5CB7A-0B9B-4990-BC19-CB052632E30A}" presName="horz1" presStyleCnt="0"/>
      <dgm:spPr/>
    </dgm:pt>
    <dgm:pt modelId="{F909110F-68AA-40B7-9F64-C2BF96D9D94D}" type="pres">
      <dgm:prSet presAssocID="{6FC5CB7A-0B9B-4990-BC19-CB052632E30A}" presName="tx1" presStyleLbl="revTx" presStyleIdx="5" presStyleCnt="8"/>
      <dgm:spPr/>
    </dgm:pt>
    <dgm:pt modelId="{00606093-2029-41E1-A4B4-849E940C2DF3}" type="pres">
      <dgm:prSet presAssocID="{6FC5CB7A-0B9B-4990-BC19-CB052632E30A}" presName="vert1" presStyleCnt="0"/>
      <dgm:spPr/>
    </dgm:pt>
    <dgm:pt modelId="{97266B12-20CB-4BA1-9461-49C9FBE3EC69}" type="pres">
      <dgm:prSet presAssocID="{B8AF6C04-9F59-430C-B724-C22B65FFA7C0}" presName="thickLine" presStyleLbl="alignNode1" presStyleIdx="6" presStyleCnt="8"/>
      <dgm:spPr/>
    </dgm:pt>
    <dgm:pt modelId="{F4267020-87ED-4436-A04D-35C4E4246B0B}" type="pres">
      <dgm:prSet presAssocID="{B8AF6C04-9F59-430C-B724-C22B65FFA7C0}" presName="horz1" presStyleCnt="0"/>
      <dgm:spPr/>
    </dgm:pt>
    <dgm:pt modelId="{7FF67DB8-BCDF-4E43-95B9-9145432F9F81}" type="pres">
      <dgm:prSet presAssocID="{B8AF6C04-9F59-430C-B724-C22B65FFA7C0}" presName="tx1" presStyleLbl="revTx" presStyleIdx="6" presStyleCnt="8"/>
      <dgm:spPr/>
    </dgm:pt>
    <dgm:pt modelId="{8FD52F30-95EB-48E0-9037-13F9C6F55665}" type="pres">
      <dgm:prSet presAssocID="{B8AF6C04-9F59-430C-B724-C22B65FFA7C0}" presName="vert1" presStyleCnt="0"/>
      <dgm:spPr/>
    </dgm:pt>
    <dgm:pt modelId="{7B350BD5-6FD6-43A2-96AF-C87402B0355B}" type="pres">
      <dgm:prSet presAssocID="{4C29AC3B-E188-4E1D-9EC8-CB62AAED3F5D}" presName="thickLine" presStyleLbl="alignNode1" presStyleIdx="7" presStyleCnt="8"/>
      <dgm:spPr/>
    </dgm:pt>
    <dgm:pt modelId="{22339BA1-99A5-4574-97D8-D7FB6A435CE6}" type="pres">
      <dgm:prSet presAssocID="{4C29AC3B-E188-4E1D-9EC8-CB62AAED3F5D}" presName="horz1" presStyleCnt="0"/>
      <dgm:spPr/>
    </dgm:pt>
    <dgm:pt modelId="{20E06D84-909E-48B1-95D8-19539DC1DB74}" type="pres">
      <dgm:prSet presAssocID="{4C29AC3B-E188-4E1D-9EC8-CB62AAED3F5D}" presName="tx1" presStyleLbl="revTx" presStyleIdx="7" presStyleCnt="8"/>
      <dgm:spPr/>
    </dgm:pt>
    <dgm:pt modelId="{A095BE4A-66F3-4A54-959C-6A7BA64D047F}" type="pres">
      <dgm:prSet presAssocID="{4C29AC3B-E188-4E1D-9EC8-CB62AAED3F5D}" presName="vert1" presStyleCnt="0"/>
      <dgm:spPr/>
    </dgm:pt>
  </dgm:ptLst>
  <dgm:cxnLst>
    <dgm:cxn modelId="{C4121200-0AB2-4CD8-894F-7D0E9D9B0F60}" srcId="{F488C6F6-C08E-4BD4-83B8-203FC2B43F62}" destId="{69A85864-644B-4C8B-A167-9C73FE713133}" srcOrd="1" destOrd="0" parTransId="{5B657DB3-1E3D-414E-A24C-ADE904487C13}" sibTransId="{45F9D39F-20A2-4E8E-950F-595EA10283A6}"/>
    <dgm:cxn modelId="{A5AFDE07-C36E-4EC0-B332-C08728B53C2D}" srcId="{F488C6F6-C08E-4BD4-83B8-203FC2B43F62}" destId="{4C29AC3B-E188-4E1D-9EC8-CB62AAED3F5D}" srcOrd="7" destOrd="0" parTransId="{A407FC9C-AF3B-4E1A-AFCE-CBE487FBDD93}" sibTransId="{537BD206-A619-4A2F-9B86-8F8315D0FA58}"/>
    <dgm:cxn modelId="{0FC61B2A-58D7-484E-B238-D9B5C949AAB4}" srcId="{F488C6F6-C08E-4BD4-83B8-203FC2B43F62}" destId="{B8AF6C04-9F59-430C-B724-C22B65FFA7C0}" srcOrd="6" destOrd="0" parTransId="{6CEDAE12-2F4D-4C61-9A5E-8EF91354E1D0}" sibTransId="{D4F0544F-5480-477E-9727-B96FBF2AD644}"/>
    <dgm:cxn modelId="{1C94A831-3F69-4956-AF61-EC9637F13ACE}" type="presOf" srcId="{B8AF6C04-9F59-430C-B724-C22B65FFA7C0}" destId="{7FF67DB8-BCDF-4E43-95B9-9145432F9F81}" srcOrd="0" destOrd="0" presId="urn:microsoft.com/office/officeart/2008/layout/LinedList"/>
    <dgm:cxn modelId="{D8D14735-5E4D-49A6-BF53-76F1B0947709}" type="presOf" srcId="{B48FEAD2-18E5-47FF-8E96-9B8DAADDF419}" destId="{1CE5D9F3-3F89-4F0A-978E-C989284C4648}" srcOrd="0" destOrd="0" presId="urn:microsoft.com/office/officeart/2008/layout/LinedList"/>
    <dgm:cxn modelId="{FAA0C239-5F2D-48F4-866B-6A971C0D56E0}" srcId="{F488C6F6-C08E-4BD4-83B8-203FC2B43F62}" destId="{843A8B7F-0AC1-452B-8A82-7F8E0F9D825B}" srcOrd="3" destOrd="0" parTransId="{07915074-7A71-432B-8D4D-743574615A01}" sibTransId="{A07F1242-576D-47CB-A5DC-20D2E342C789}"/>
    <dgm:cxn modelId="{5FA73A6D-D731-4468-87B6-4DDEE57C7A13}" srcId="{F488C6F6-C08E-4BD4-83B8-203FC2B43F62}" destId="{B48FEAD2-18E5-47FF-8E96-9B8DAADDF419}" srcOrd="0" destOrd="0" parTransId="{2C65741B-6341-4424-9A0C-4C7B631DD2B6}" sibTransId="{AA12752D-514E-46A5-AC44-08503777B38F}"/>
    <dgm:cxn modelId="{AE704457-7E0E-4369-B6D0-9E4DE5504C29}" srcId="{F488C6F6-C08E-4BD4-83B8-203FC2B43F62}" destId="{0ED20FE3-B8F5-4B8C-9D7D-0CB8BE7DEF14}" srcOrd="2" destOrd="0" parTransId="{1A96ECC4-4EE3-4517-A57C-BC23174A9F0F}" sibTransId="{549F8ECA-CCC0-49DE-AB05-506B6CCA973A}"/>
    <dgm:cxn modelId="{C3586557-6B9D-4F68-A737-CB87418E94BF}" type="presOf" srcId="{C707A882-8D5E-4709-9E79-FACA6BE63D08}" destId="{DA3901FD-34AA-4DBF-AE5C-2C129727E35A}" srcOrd="0" destOrd="0" presId="urn:microsoft.com/office/officeart/2008/layout/LinedList"/>
    <dgm:cxn modelId="{EEAEA49C-3097-4B6A-8F2A-157494F287B1}" srcId="{F488C6F6-C08E-4BD4-83B8-203FC2B43F62}" destId="{6FC5CB7A-0B9B-4990-BC19-CB052632E30A}" srcOrd="5" destOrd="0" parTransId="{92E75EB2-D1C0-41CC-95B9-189DEF006129}" sibTransId="{B4C4278B-0B02-47EE-BADB-F8AE33B514C1}"/>
    <dgm:cxn modelId="{65AF74A7-6655-4FA5-B0B7-19D73B927968}" type="presOf" srcId="{F488C6F6-C08E-4BD4-83B8-203FC2B43F62}" destId="{E7F67A3C-175D-4907-8CE2-CE7F8D3BA594}" srcOrd="0" destOrd="0" presId="urn:microsoft.com/office/officeart/2008/layout/LinedList"/>
    <dgm:cxn modelId="{82F0D2B3-FF7B-4482-8253-EC3ACD28C89B}" type="presOf" srcId="{843A8B7F-0AC1-452B-8A82-7F8E0F9D825B}" destId="{D16DCD7A-3722-47C3-8C4C-8463BBA846DF}" srcOrd="0" destOrd="0" presId="urn:microsoft.com/office/officeart/2008/layout/LinedList"/>
    <dgm:cxn modelId="{7BCBFEBA-CEAE-4496-A3C8-41B4E5AE31F1}" type="presOf" srcId="{4C29AC3B-E188-4E1D-9EC8-CB62AAED3F5D}" destId="{20E06D84-909E-48B1-95D8-19539DC1DB74}" srcOrd="0" destOrd="0" presId="urn:microsoft.com/office/officeart/2008/layout/LinedList"/>
    <dgm:cxn modelId="{CFA189C9-961A-46EA-94C9-95F4D16F7EC7}" type="presOf" srcId="{6FC5CB7A-0B9B-4990-BC19-CB052632E30A}" destId="{F909110F-68AA-40B7-9F64-C2BF96D9D94D}" srcOrd="0" destOrd="0" presId="urn:microsoft.com/office/officeart/2008/layout/LinedList"/>
    <dgm:cxn modelId="{68EE95D4-D6E2-47EB-940C-28F605596845}" srcId="{F488C6F6-C08E-4BD4-83B8-203FC2B43F62}" destId="{C707A882-8D5E-4709-9E79-FACA6BE63D08}" srcOrd="4" destOrd="0" parTransId="{5EEFBFF4-4C3D-488A-BC34-3E8B7C7B7209}" sibTransId="{8AF15C9D-6CD2-470D-9756-E30EB34AFAA6}"/>
    <dgm:cxn modelId="{BDD53BDC-AEF0-4A35-A8E2-50D6070D4475}" type="presOf" srcId="{69A85864-644B-4C8B-A167-9C73FE713133}" destId="{089354E0-5D17-42EE-8C13-B00B16030C3E}" srcOrd="0" destOrd="0" presId="urn:microsoft.com/office/officeart/2008/layout/LinedList"/>
    <dgm:cxn modelId="{F8A5F2FA-CD07-4BB6-8478-798251905348}" type="presOf" srcId="{0ED20FE3-B8F5-4B8C-9D7D-0CB8BE7DEF14}" destId="{2BC57C85-719E-404A-8E8C-AE27E477889E}" srcOrd="0" destOrd="0" presId="urn:microsoft.com/office/officeart/2008/layout/LinedList"/>
    <dgm:cxn modelId="{155B8550-87BE-4514-B0A9-096A89425A6C}" type="presParOf" srcId="{E7F67A3C-175D-4907-8CE2-CE7F8D3BA594}" destId="{CCF0397F-44FF-4AED-A859-C9B091F17444}" srcOrd="0" destOrd="0" presId="urn:microsoft.com/office/officeart/2008/layout/LinedList"/>
    <dgm:cxn modelId="{7A39A2D7-5F1B-47B2-A78C-385D58C6F7ED}" type="presParOf" srcId="{E7F67A3C-175D-4907-8CE2-CE7F8D3BA594}" destId="{DE661C7F-B066-4ED9-BFD5-5160FBE84AEA}" srcOrd="1" destOrd="0" presId="urn:microsoft.com/office/officeart/2008/layout/LinedList"/>
    <dgm:cxn modelId="{5BC138ED-BE49-46C4-A351-29085B984141}" type="presParOf" srcId="{DE661C7F-B066-4ED9-BFD5-5160FBE84AEA}" destId="{1CE5D9F3-3F89-4F0A-978E-C989284C4648}" srcOrd="0" destOrd="0" presId="urn:microsoft.com/office/officeart/2008/layout/LinedList"/>
    <dgm:cxn modelId="{B70BEBB9-DEEB-4AE2-9EA4-98351DAA0211}" type="presParOf" srcId="{DE661C7F-B066-4ED9-BFD5-5160FBE84AEA}" destId="{D5251656-3E90-413E-8847-2B74A0FAF691}" srcOrd="1" destOrd="0" presId="urn:microsoft.com/office/officeart/2008/layout/LinedList"/>
    <dgm:cxn modelId="{365ED973-704A-433F-8680-32F78ECFEB4C}" type="presParOf" srcId="{E7F67A3C-175D-4907-8CE2-CE7F8D3BA594}" destId="{F4D024C0-45F7-4039-A07B-FC481C2923F3}" srcOrd="2" destOrd="0" presId="urn:microsoft.com/office/officeart/2008/layout/LinedList"/>
    <dgm:cxn modelId="{9B9D107D-9DC2-427D-BD15-9A1D16DD19F9}" type="presParOf" srcId="{E7F67A3C-175D-4907-8CE2-CE7F8D3BA594}" destId="{17E58D4E-50CC-4742-B199-1B09FBCB9EDA}" srcOrd="3" destOrd="0" presId="urn:microsoft.com/office/officeart/2008/layout/LinedList"/>
    <dgm:cxn modelId="{6B3579C9-FD68-4136-A093-B2D055452F36}" type="presParOf" srcId="{17E58D4E-50CC-4742-B199-1B09FBCB9EDA}" destId="{089354E0-5D17-42EE-8C13-B00B16030C3E}" srcOrd="0" destOrd="0" presId="urn:microsoft.com/office/officeart/2008/layout/LinedList"/>
    <dgm:cxn modelId="{EA9580A2-E4E0-4A30-9676-CE1525C118D2}" type="presParOf" srcId="{17E58D4E-50CC-4742-B199-1B09FBCB9EDA}" destId="{3AA4D7CC-323F-4CA0-9243-BAE122416A2A}" srcOrd="1" destOrd="0" presId="urn:microsoft.com/office/officeart/2008/layout/LinedList"/>
    <dgm:cxn modelId="{F8572453-A4F0-48BC-8385-C0C90C6F5DEF}" type="presParOf" srcId="{E7F67A3C-175D-4907-8CE2-CE7F8D3BA594}" destId="{92277564-1CA8-4778-847D-41AC19D54680}" srcOrd="4" destOrd="0" presId="urn:microsoft.com/office/officeart/2008/layout/LinedList"/>
    <dgm:cxn modelId="{68AC0C83-1CC1-4F0C-8195-C0836D0C1649}" type="presParOf" srcId="{E7F67A3C-175D-4907-8CE2-CE7F8D3BA594}" destId="{8F1AA16C-B59F-43DF-BDAE-1050728792B5}" srcOrd="5" destOrd="0" presId="urn:microsoft.com/office/officeart/2008/layout/LinedList"/>
    <dgm:cxn modelId="{6A9FFDC8-C3AD-488E-B275-5306E98295CF}" type="presParOf" srcId="{8F1AA16C-B59F-43DF-BDAE-1050728792B5}" destId="{2BC57C85-719E-404A-8E8C-AE27E477889E}" srcOrd="0" destOrd="0" presId="urn:microsoft.com/office/officeart/2008/layout/LinedList"/>
    <dgm:cxn modelId="{8698BB59-CAFE-4CAD-9BBC-EAFDF969EF90}" type="presParOf" srcId="{8F1AA16C-B59F-43DF-BDAE-1050728792B5}" destId="{555AAB8C-35D5-4751-95A7-D040F52903A1}" srcOrd="1" destOrd="0" presId="urn:microsoft.com/office/officeart/2008/layout/LinedList"/>
    <dgm:cxn modelId="{20D1F6ED-7A97-4285-B47E-0FF66737A1C7}" type="presParOf" srcId="{E7F67A3C-175D-4907-8CE2-CE7F8D3BA594}" destId="{E56DF1DC-FFFC-40BF-962B-615DB66EF103}" srcOrd="6" destOrd="0" presId="urn:microsoft.com/office/officeart/2008/layout/LinedList"/>
    <dgm:cxn modelId="{324EEC1D-9C37-4D51-A0B4-489E33919B22}" type="presParOf" srcId="{E7F67A3C-175D-4907-8CE2-CE7F8D3BA594}" destId="{77AEC754-41C3-4DB4-8ABC-AEF9510395BF}" srcOrd="7" destOrd="0" presId="urn:microsoft.com/office/officeart/2008/layout/LinedList"/>
    <dgm:cxn modelId="{61DA469D-0AE7-494D-BE0E-5D9B32B40B8E}" type="presParOf" srcId="{77AEC754-41C3-4DB4-8ABC-AEF9510395BF}" destId="{D16DCD7A-3722-47C3-8C4C-8463BBA846DF}" srcOrd="0" destOrd="0" presId="urn:microsoft.com/office/officeart/2008/layout/LinedList"/>
    <dgm:cxn modelId="{6E3E64F0-9DAD-46F0-9851-D8DF0824C204}" type="presParOf" srcId="{77AEC754-41C3-4DB4-8ABC-AEF9510395BF}" destId="{463C3927-E9A4-494D-95A8-48E87F27354F}" srcOrd="1" destOrd="0" presId="urn:microsoft.com/office/officeart/2008/layout/LinedList"/>
    <dgm:cxn modelId="{A8C614D7-BE35-4D9B-A6AD-2C406E8D4085}" type="presParOf" srcId="{E7F67A3C-175D-4907-8CE2-CE7F8D3BA594}" destId="{BB49F069-B6CD-45EE-AC95-7D8C33CDF43D}" srcOrd="8" destOrd="0" presId="urn:microsoft.com/office/officeart/2008/layout/LinedList"/>
    <dgm:cxn modelId="{71849068-F189-4FEE-92F7-8C689439BB2F}" type="presParOf" srcId="{E7F67A3C-175D-4907-8CE2-CE7F8D3BA594}" destId="{26BBE057-6731-4835-9331-DB2B23D1EDF2}" srcOrd="9" destOrd="0" presId="urn:microsoft.com/office/officeart/2008/layout/LinedList"/>
    <dgm:cxn modelId="{2FF6FA72-26F7-4093-AC48-01B868DE4A43}" type="presParOf" srcId="{26BBE057-6731-4835-9331-DB2B23D1EDF2}" destId="{DA3901FD-34AA-4DBF-AE5C-2C129727E35A}" srcOrd="0" destOrd="0" presId="urn:microsoft.com/office/officeart/2008/layout/LinedList"/>
    <dgm:cxn modelId="{CE85B2E7-BC44-4BF6-9226-F539A864E907}" type="presParOf" srcId="{26BBE057-6731-4835-9331-DB2B23D1EDF2}" destId="{D88C2295-2FF8-4D66-8181-3FA2F8B54226}" srcOrd="1" destOrd="0" presId="urn:microsoft.com/office/officeart/2008/layout/LinedList"/>
    <dgm:cxn modelId="{DBCC7F51-5330-417D-A39F-92244C1D3354}" type="presParOf" srcId="{E7F67A3C-175D-4907-8CE2-CE7F8D3BA594}" destId="{1303972F-42E7-4B99-9A16-A80818A4005F}" srcOrd="10" destOrd="0" presId="urn:microsoft.com/office/officeart/2008/layout/LinedList"/>
    <dgm:cxn modelId="{B0970E0D-E2EE-4BDD-B77C-896F00531978}" type="presParOf" srcId="{E7F67A3C-175D-4907-8CE2-CE7F8D3BA594}" destId="{777E2F7C-9418-430A-A627-C725B7B4D426}" srcOrd="11" destOrd="0" presId="urn:microsoft.com/office/officeart/2008/layout/LinedList"/>
    <dgm:cxn modelId="{AADB1E24-8428-4BB0-891A-61CE086D8DF1}" type="presParOf" srcId="{777E2F7C-9418-430A-A627-C725B7B4D426}" destId="{F909110F-68AA-40B7-9F64-C2BF96D9D94D}" srcOrd="0" destOrd="0" presId="urn:microsoft.com/office/officeart/2008/layout/LinedList"/>
    <dgm:cxn modelId="{6B467173-48CC-4D21-B810-D0A79BCB07A7}" type="presParOf" srcId="{777E2F7C-9418-430A-A627-C725B7B4D426}" destId="{00606093-2029-41E1-A4B4-849E940C2DF3}" srcOrd="1" destOrd="0" presId="urn:microsoft.com/office/officeart/2008/layout/LinedList"/>
    <dgm:cxn modelId="{A3AF88FF-96C7-46FC-8953-9CDE645D68F2}" type="presParOf" srcId="{E7F67A3C-175D-4907-8CE2-CE7F8D3BA594}" destId="{97266B12-20CB-4BA1-9461-49C9FBE3EC69}" srcOrd="12" destOrd="0" presId="urn:microsoft.com/office/officeart/2008/layout/LinedList"/>
    <dgm:cxn modelId="{0E0BA6BF-317E-47AF-ABEA-ADE35A3C745E}" type="presParOf" srcId="{E7F67A3C-175D-4907-8CE2-CE7F8D3BA594}" destId="{F4267020-87ED-4436-A04D-35C4E4246B0B}" srcOrd="13" destOrd="0" presId="urn:microsoft.com/office/officeart/2008/layout/LinedList"/>
    <dgm:cxn modelId="{9F174BD4-DE46-4438-9981-0CC2BE5D58B2}" type="presParOf" srcId="{F4267020-87ED-4436-A04D-35C4E4246B0B}" destId="{7FF67DB8-BCDF-4E43-95B9-9145432F9F81}" srcOrd="0" destOrd="0" presId="urn:microsoft.com/office/officeart/2008/layout/LinedList"/>
    <dgm:cxn modelId="{E0DCA42D-85E6-45F3-A041-628BE6727064}" type="presParOf" srcId="{F4267020-87ED-4436-A04D-35C4E4246B0B}" destId="{8FD52F30-95EB-48E0-9037-13F9C6F55665}" srcOrd="1" destOrd="0" presId="urn:microsoft.com/office/officeart/2008/layout/LinedList"/>
    <dgm:cxn modelId="{5ECF52BB-A05C-489A-9A81-2B5FD84CC2C8}" type="presParOf" srcId="{E7F67A3C-175D-4907-8CE2-CE7F8D3BA594}" destId="{7B350BD5-6FD6-43A2-96AF-C87402B0355B}" srcOrd="14" destOrd="0" presId="urn:microsoft.com/office/officeart/2008/layout/LinedList"/>
    <dgm:cxn modelId="{9F18EF5A-9F62-47FC-9D89-ECC5E7391A6C}" type="presParOf" srcId="{E7F67A3C-175D-4907-8CE2-CE7F8D3BA594}" destId="{22339BA1-99A5-4574-97D8-D7FB6A435CE6}" srcOrd="15" destOrd="0" presId="urn:microsoft.com/office/officeart/2008/layout/LinedList"/>
    <dgm:cxn modelId="{D62B4966-E984-4127-B20D-AF50416B2B02}" type="presParOf" srcId="{22339BA1-99A5-4574-97D8-D7FB6A435CE6}" destId="{20E06D84-909E-48B1-95D8-19539DC1DB74}" srcOrd="0" destOrd="0" presId="urn:microsoft.com/office/officeart/2008/layout/LinedList"/>
    <dgm:cxn modelId="{C6D4E201-10F1-45EF-98A2-206F7FF73B1E}" type="presParOf" srcId="{22339BA1-99A5-4574-97D8-D7FB6A435CE6}" destId="{A095BE4A-66F3-4A54-959C-6A7BA64D047F}"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EF6861-97E3-4069-8A78-1D074C7602F5}">
      <dsp:nvSpPr>
        <dsp:cNvPr id="0" name=""/>
        <dsp:cNvSpPr/>
      </dsp:nvSpPr>
      <dsp:spPr>
        <a:xfrm>
          <a:off x="0" y="3591264"/>
          <a:ext cx="5750560" cy="0"/>
        </a:xfrm>
        <a:prstGeom prst="line">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6A793DE-ABCC-4B65-9170-C87DC22A8CF4}">
      <dsp:nvSpPr>
        <dsp:cNvPr id="0" name=""/>
        <dsp:cNvSpPr/>
      </dsp:nvSpPr>
      <dsp:spPr>
        <a:xfrm>
          <a:off x="0" y="2682824"/>
          <a:ext cx="5750560" cy="0"/>
        </a:xfrm>
        <a:prstGeom prst="line">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479856-71E8-4D4A-9D3E-E4C581A0F056}">
      <dsp:nvSpPr>
        <dsp:cNvPr id="0" name=""/>
        <dsp:cNvSpPr/>
      </dsp:nvSpPr>
      <dsp:spPr>
        <a:xfrm>
          <a:off x="0" y="1774384"/>
          <a:ext cx="5750560" cy="0"/>
        </a:xfrm>
        <a:prstGeom prst="line">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52C056-F716-4874-BC27-7C60508EA6B6}">
      <dsp:nvSpPr>
        <dsp:cNvPr id="0" name=""/>
        <dsp:cNvSpPr/>
      </dsp:nvSpPr>
      <dsp:spPr>
        <a:xfrm>
          <a:off x="0" y="865945"/>
          <a:ext cx="5750560" cy="0"/>
        </a:xfrm>
        <a:prstGeom prst="line">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5636AB-2744-464B-ABC4-0EA1BCA7F3A4}">
      <dsp:nvSpPr>
        <dsp:cNvPr id="0" name=""/>
        <dsp:cNvSpPr/>
      </dsp:nvSpPr>
      <dsp:spPr>
        <a:xfrm>
          <a:off x="1593615" y="0"/>
          <a:ext cx="4156944" cy="865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l" defTabSz="533400">
            <a:lnSpc>
              <a:spcPct val="90000"/>
            </a:lnSpc>
            <a:spcBef>
              <a:spcPct val="0"/>
            </a:spcBef>
            <a:spcAft>
              <a:spcPct val="35000"/>
            </a:spcAft>
            <a:buNone/>
          </a:pPr>
          <a:r>
            <a:rPr lang="ru-RU" sz="1200" kern="1200" dirty="0"/>
            <a:t>Багатьом людям складно відстежувати власні доходи й витрати, що часто призводить до надмірних витрат і фінансового стресу.</a:t>
          </a:r>
          <a:endParaRPr lang="en-US" sz="1200" kern="1200" dirty="0"/>
        </a:p>
      </dsp:txBody>
      <dsp:txXfrm>
        <a:off x="1593615" y="0"/>
        <a:ext cx="4156944" cy="865180"/>
      </dsp:txXfrm>
    </dsp:sp>
    <dsp:sp modelId="{66131277-CE52-4972-9966-31540A0079F2}">
      <dsp:nvSpPr>
        <dsp:cNvPr id="0" name=""/>
        <dsp:cNvSpPr/>
      </dsp:nvSpPr>
      <dsp:spPr>
        <a:xfrm>
          <a:off x="0" y="764"/>
          <a:ext cx="1495145" cy="865180"/>
        </a:xfrm>
        <a:prstGeom prst="round2SameRect">
          <a:avLst>
            <a:gd name="adj1" fmla="val 16670"/>
            <a:gd name="adj2" fmla="val 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35000"/>
            </a:spcAft>
            <a:buNone/>
          </a:pPr>
          <a:r>
            <a:rPr lang="uk-UA" sz="1200" kern="1200" dirty="0"/>
            <a:t>Відсутність фінансової обізнаності</a:t>
          </a:r>
          <a:endParaRPr lang="en-US" sz="1200" kern="1200" dirty="0"/>
        </a:p>
      </dsp:txBody>
      <dsp:txXfrm>
        <a:off x="42242" y="43006"/>
        <a:ext cx="1410661" cy="822938"/>
      </dsp:txXfrm>
    </dsp:sp>
    <dsp:sp modelId="{7BC262F2-A047-4E3C-9015-D21A3B8CB1EF}">
      <dsp:nvSpPr>
        <dsp:cNvPr id="0" name=""/>
        <dsp:cNvSpPr/>
      </dsp:nvSpPr>
      <dsp:spPr>
        <a:xfrm>
          <a:off x="1564700" y="909204"/>
          <a:ext cx="4116304" cy="865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l" defTabSz="533400">
            <a:lnSpc>
              <a:spcPct val="90000"/>
            </a:lnSpc>
            <a:spcBef>
              <a:spcPct val="0"/>
            </a:spcBef>
            <a:spcAft>
              <a:spcPct val="35000"/>
            </a:spcAft>
            <a:buNone/>
          </a:pPr>
          <a:r>
            <a:rPr lang="ru-RU" sz="1200" kern="1200" dirty="0"/>
            <a:t>Створювати й дотримуватись бюджету непросто без відповідних інструментів.</a:t>
          </a:r>
          <a:endParaRPr lang="en-US" sz="1200" kern="1200" dirty="0"/>
        </a:p>
      </dsp:txBody>
      <dsp:txXfrm>
        <a:off x="1564700" y="909204"/>
        <a:ext cx="4116304" cy="865180"/>
      </dsp:txXfrm>
    </dsp:sp>
    <dsp:sp modelId="{AFE6F06D-6A2A-4E68-8A26-3A3D6C9E4AC9}">
      <dsp:nvSpPr>
        <dsp:cNvPr id="0" name=""/>
        <dsp:cNvSpPr/>
      </dsp:nvSpPr>
      <dsp:spPr>
        <a:xfrm>
          <a:off x="0" y="909204"/>
          <a:ext cx="1495145" cy="865180"/>
        </a:xfrm>
        <a:prstGeom prst="round2SameRect">
          <a:avLst>
            <a:gd name="adj1" fmla="val 16670"/>
            <a:gd name="adj2" fmla="val 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35000"/>
            </a:spcAft>
            <a:buNone/>
          </a:pPr>
          <a:r>
            <a:rPr lang="uk-UA" sz="1200" kern="1200" dirty="0"/>
            <a:t>Складнощі з плануванням бюджету</a:t>
          </a:r>
          <a:endParaRPr lang="en-US" sz="1200" kern="1200" dirty="0"/>
        </a:p>
      </dsp:txBody>
      <dsp:txXfrm>
        <a:off x="42242" y="951446"/>
        <a:ext cx="1410661" cy="822938"/>
      </dsp:txXfrm>
    </dsp:sp>
    <dsp:sp modelId="{A332A419-0410-4EAE-98EC-92D3D55D5807}">
      <dsp:nvSpPr>
        <dsp:cNvPr id="0" name=""/>
        <dsp:cNvSpPr/>
      </dsp:nvSpPr>
      <dsp:spPr>
        <a:xfrm>
          <a:off x="1574870" y="1817644"/>
          <a:ext cx="4095964" cy="865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l" defTabSz="533400">
            <a:lnSpc>
              <a:spcPct val="90000"/>
            </a:lnSpc>
            <a:spcBef>
              <a:spcPct val="0"/>
            </a:spcBef>
            <a:spcAft>
              <a:spcPct val="35000"/>
            </a:spcAft>
            <a:buNone/>
          </a:pPr>
          <a:r>
            <a:rPr lang="ru-RU" sz="1200" kern="1200" dirty="0"/>
            <a:t>Традиційні засоби часто не пропонують глибокого аналізу чи персоналізованих рекомендацій.</a:t>
          </a:r>
          <a:endParaRPr lang="en-US" sz="1200" kern="1200" dirty="0"/>
        </a:p>
      </dsp:txBody>
      <dsp:txXfrm>
        <a:off x="1574870" y="1817644"/>
        <a:ext cx="4095964" cy="865180"/>
      </dsp:txXfrm>
    </dsp:sp>
    <dsp:sp modelId="{70BA1250-CF9E-4297-AB54-2C482EC9FB21}">
      <dsp:nvSpPr>
        <dsp:cNvPr id="0" name=""/>
        <dsp:cNvSpPr/>
      </dsp:nvSpPr>
      <dsp:spPr>
        <a:xfrm>
          <a:off x="0" y="1817644"/>
          <a:ext cx="1495145" cy="865180"/>
        </a:xfrm>
        <a:prstGeom prst="round2SameRect">
          <a:avLst>
            <a:gd name="adj1" fmla="val 16670"/>
            <a:gd name="adj2" fmla="val 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35000"/>
            </a:spcAft>
            <a:buNone/>
          </a:pPr>
          <a:r>
            <a:rPr lang="uk-UA" sz="1200" kern="1200" dirty="0"/>
            <a:t>Обмеженість фінансових аналітик</a:t>
          </a:r>
          <a:endParaRPr lang="en-US" sz="1200" kern="1200" dirty="0"/>
        </a:p>
      </dsp:txBody>
      <dsp:txXfrm>
        <a:off x="42242" y="1859886"/>
        <a:ext cx="1410661" cy="822938"/>
      </dsp:txXfrm>
    </dsp:sp>
    <dsp:sp modelId="{98685657-3A94-4588-8CD3-C09BDCFDEFF2}">
      <dsp:nvSpPr>
        <dsp:cNvPr id="0" name=""/>
        <dsp:cNvSpPr/>
      </dsp:nvSpPr>
      <dsp:spPr>
        <a:xfrm>
          <a:off x="1585019" y="2726083"/>
          <a:ext cx="4075665" cy="865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l" defTabSz="533400">
            <a:lnSpc>
              <a:spcPct val="90000"/>
            </a:lnSpc>
            <a:spcBef>
              <a:spcPct val="0"/>
            </a:spcBef>
            <a:spcAft>
              <a:spcPct val="35000"/>
            </a:spcAft>
            <a:buNone/>
          </a:pPr>
          <a:r>
            <a:rPr lang="ru-RU" sz="1200" kern="1200" dirty="0"/>
            <a:t>Ручне ведення обліку витрат та аналіз даних — це виснажливо й неефективно.</a:t>
          </a:r>
          <a:endParaRPr lang="en-US" sz="1200" kern="1200" dirty="0"/>
        </a:p>
      </dsp:txBody>
      <dsp:txXfrm>
        <a:off x="1585019" y="2726083"/>
        <a:ext cx="4075665" cy="865180"/>
      </dsp:txXfrm>
    </dsp:sp>
    <dsp:sp modelId="{0DC8E8A1-7986-408F-8048-84BE693EC57E}">
      <dsp:nvSpPr>
        <dsp:cNvPr id="0" name=""/>
        <dsp:cNvSpPr/>
      </dsp:nvSpPr>
      <dsp:spPr>
        <a:xfrm>
          <a:off x="0" y="2726083"/>
          <a:ext cx="1495145" cy="865180"/>
        </a:xfrm>
        <a:prstGeom prst="round2SameRect">
          <a:avLst>
            <a:gd name="adj1" fmla="val 16670"/>
            <a:gd name="adj2" fmla="val 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35000"/>
            </a:spcAft>
            <a:buNone/>
          </a:pPr>
          <a:r>
            <a:rPr lang="ru-RU" sz="1200" kern="1200" dirty="0"/>
            <a:t>Затратність часу на управління фінансами</a:t>
          </a:r>
          <a:endParaRPr lang="en-US" sz="1200" kern="1200" dirty="0"/>
        </a:p>
      </dsp:txBody>
      <dsp:txXfrm>
        <a:off x="42242" y="2768325"/>
        <a:ext cx="1410661" cy="8229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30AA44-93FD-4F8A-AE7E-02ABA58D3BD0}">
      <dsp:nvSpPr>
        <dsp:cNvPr id="0" name=""/>
        <dsp:cNvSpPr/>
      </dsp:nvSpPr>
      <dsp:spPr>
        <a:xfrm>
          <a:off x="-4594335" y="-704407"/>
          <a:ext cx="5472816" cy="5472816"/>
        </a:xfrm>
        <a:prstGeom prst="blockArc">
          <a:avLst>
            <a:gd name="adj1" fmla="val 18900000"/>
            <a:gd name="adj2" fmla="val 2700000"/>
            <a:gd name="adj3" fmla="val 395"/>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3B482E5-6005-4F88-8571-0B89EFA907E4}">
      <dsp:nvSpPr>
        <dsp:cNvPr id="0" name=""/>
        <dsp:cNvSpPr/>
      </dsp:nvSpPr>
      <dsp:spPr>
        <a:xfrm>
          <a:off x="460128" y="312440"/>
          <a:ext cx="5580684" cy="625205"/>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6257" tIns="35560" rIns="35560" bIns="35560" numCol="1" spcCol="1270" anchor="ctr" anchorCtr="0">
          <a:noAutofit/>
        </a:bodyPr>
        <a:lstStyle/>
        <a:p>
          <a:pPr marL="0" lvl="0" indent="0" algn="l" defTabSz="622300">
            <a:lnSpc>
              <a:spcPct val="90000"/>
            </a:lnSpc>
            <a:spcBef>
              <a:spcPct val="0"/>
            </a:spcBef>
            <a:spcAft>
              <a:spcPct val="35000"/>
            </a:spcAft>
            <a:buNone/>
          </a:pPr>
          <a:r>
            <a:rPr lang="ru-RU" sz="1400" kern="1200" dirty="0">
              <a:latin typeface="Sans Serif Collection" panose="020B0502040504020204" pitchFamily="34" charset="0"/>
              <a:ea typeface="Sans Serif Collection" panose="020B0502040504020204" pitchFamily="34" charset="0"/>
              <a:cs typeface="Sans Serif Collection" panose="020B0502040504020204" pitchFamily="34" charset="0"/>
            </a:rPr>
            <a:t>Тих, хто прагне кращого контролю над фінансами</a:t>
          </a:r>
          <a:endParaRPr lang="en-US" sz="1400" kern="12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sp:txBody>
      <dsp:txXfrm>
        <a:off x="460128" y="312440"/>
        <a:ext cx="5580684" cy="625205"/>
      </dsp:txXfrm>
    </dsp:sp>
    <dsp:sp modelId="{0184D525-37A8-4F85-97F4-A9E12EF1C970}">
      <dsp:nvSpPr>
        <dsp:cNvPr id="0" name=""/>
        <dsp:cNvSpPr/>
      </dsp:nvSpPr>
      <dsp:spPr>
        <a:xfrm>
          <a:off x="69375" y="234289"/>
          <a:ext cx="781507" cy="781507"/>
        </a:xfrm>
        <a:prstGeom prst="ellipse">
          <a:avLst/>
        </a:prstGeom>
        <a:blipFill rotWithShape="0">
          <a:blip xmlns:r="http://schemas.openxmlformats.org/officeDocument/2006/relationships" r:embed="rId1"/>
          <a:srcRect/>
          <a:stretch>
            <a:fillRect l="-17000" r="-17000"/>
          </a:stretch>
        </a:blip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1484E78-6DAC-45C8-8CF0-88E872737113}">
      <dsp:nvSpPr>
        <dsp:cNvPr id="0" name=""/>
        <dsp:cNvSpPr/>
      </dsp:nvSpPr>
      <dsp:spPr>
        <a:xfrm>
          <a:off x="818573" y="1250411"/>
          <a:ext cx="5222240" cy="625205"/>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6257" tIns="35560" rIns="35560" bIns="35560" numCol="1" spcCol="1270" anchor="ctr" anchorCtr="0">
          <a:noAutofit/>
        </a:bodyPr>
        <a:lstStyle/>
        <a:p>
          <a:pPr marL="0" lvl="0" indent="0" algn="l" defTabSz="622300">
            <a:lnSpc>
              <a:spcPct val="90000"/>
            </a:lnSpc>
            <a:spcBef>
              <a:spcPct val="0"/>
            </a:spcBef>
            <a:spcAft>
              <a:spcPct val="35000"/>
            </a:spcAft>
            <a:buNone/>
          </a:pPr>
          <a:r>
            <a:rPr lang="uk-UA" sz="1400" kern="1200" dirty="0">
              <a:latin typeface="Sans Serif Collection" panose="020B0502040504020204" pitchFamily="34" charset="0"/>
              <a:ea typeface="Sans Serif Collection" panose="020B0502040504020204" pitchFamily="34" charset="0"/>
              <a:cs typeface="Sans Serif Collection" panose="020B0502040504020204" pitchFamily="34" charset="0"/>
            </a:rPr>
            <a:t>Цілеспрямованих заощадників</a:t>
          </a:r>
          <a:endParaRPr lang="en-US" sz="1400" kern="12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sp:txBody>
      <dsp:txXfrm>
        <a:off x="818573" y="1250411"/>
        <a:ext cx="5222240" cy="625205"/>
      </dsp:txXfrm>
    </dsp:sp>
    <dsp:sp modelId="{0CD02F91-FCBA-4015-BDCE-4E845440A67E}">
      <dsp:nvSpPr>
        <dsp:cNvPr id="0" name=""/>
        <dsp:cNvSpPr/>
      </dsp:nvSpPr>
      <dsp:spPr>
        <a:xfrm>
          <a:off x="427819" y="1172260"/>
          <a:ext cx="781507" cy="781507"/>
        </a:xfrm>
        <a:prstGeom prst="ellipse">
          <a:avLst/>
        </a:prstGeom>
        <a:blipFill rotWithShape="0">
          <a:blip xmlns:r="http://schemas.openxmlformats.org/officeDocument/2006/relationships" r:embed="rId2"/>
          <a:srcRect/>
          <a:stretch>
            <a:fillRect l="-17000" r="-17000"/>
          </a:stretch>
        </a:blip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04ADB2A-FA4F-4A66-8FA8-FE9384DDCFBB}">
      <dsp:nvSpPr>
        <dsp:cNvPr id="0" name=""/>
        <dsp:cNvSpPr/>
      </dsp:nvSpPr>
      <dsp:spPr>
        <a:xfrm>
          <a:off x="818573" y="2188382"/>
          <a:ext cx="5222240" cy="625205"/>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6257" tIns="35560" rIns="35560" bIns="35560" numCol="1" spcCol="1270" anchor="ctr" anchorCtr="0">
          <a:noAutofit/>
        </a:bodyPr>
        <a:lstStyle/>
        <a:p>
          <a:pPr marL="0" lvl="0" indent="0" algn="l" defTabSz="622300">
            <a:lnSpc>
              <a:spcPct val="90000"/>
            </a:lnSpc>
            <a:spcBef>
              <a:spcPct val="0"/>
            </a:spcBef>
            <a:spcAft>
              <a:spcPct val="35000"/>
            </a:spcAft>
            <a:buNone/>
          </a:pPr>
          <a:r>
            <a:rPr lang="uk-UA" sz="1400" kern="1200" dirty="0">
              <a:latin typeface="Sans Serif Collection" panose="020B0502040504020204" pitchFamily="34" charset="0"/>
              <a:ea typeface="Sans Serif Collection" panose="020B0502040504020204" pitchFamily="34" charset="0"/>
              <a:cs typeface="Sans Serif Collection" panose="020B0502040504020204" pitchFamily="34" charset="0"/>
            </a:rPr>
            <a:t>Візуальних сприймачів</a:t>
          </a:r>
          <a:endParaRPr lang="en-US" sz="1400" kern="12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sp:txBody>
      <dsp:txXfrm>
        <a:off x="818573" y="2188382"/>
        <a:ext cx="5222240" cy="625205"/>
      </dsp:txXfrm>
    </dsp:sp>
    <dsp:sp modelId="{E95844D8-B737-42B3-9B58-670556167F63}">
      <dsp:nvSpPr>
        <dsp:cNvPr id="0" name=""/>
        <dsp:cNvSpPr/>
      </dsp:nvSpPr>
      <dsp:spPr>
        <a:xfrm>
          <a:off x="427819" y="2110232"/>
          <a:ext cx="781507" cy="781507"/>
        </a:xfrm>
        <a:prstGeom prst="ellipse">
          <a:avLst/>
        </a:prstGeom>
        <a:blipFill rotWithShape="0">
          <a:blip xmlns:r="http://schemas.openxmlformats.org/officeDocument/2006/relationships" r:embed="rId3"/>
          <a:srcRect/>
          <a:stretch>
            <a:fillRect l="-3000" r="-3000"/>
          </a:stretch>
        </a:blip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E52F22A-70B2-4578-B697-C48F9B597ABF}">
      <dsp:nvSpPr>
        <dsp:cNvPr id="0" name=""/>
        <dsp:cNvSpPr/>
      </dsp:nvSpPr>
      <dsp:spPr>
        <a:xfrm>
          <a:off x="460128" y="3126353"/>
          <a:ext cx="5580684" cy="625205"/>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6257" tIns="35560" rIns="35560" bIns="35560" numCol="1" spcCol="1270" anchor="ctr" anchorCtr="0">
          <a:noAutofit/>
        </a:bodyPr>
        <a:lstStyle/>
        <a:p>
          <a:pPr marL="0" lvl="0" indent="0" algn="l" defTabSz="622300">
            <a:lnSpc>
              <a:spcPct val="90000"/>
            </a:lnSpc>
            <a:spcBef>
              <a:spcPct val="0"/>
            </a:spcBef>
            <a:spcAft>
              <a:spcPct val="35000"/>
            </a:spcAft>
            <a:buNone/>
          </a:pPr>
          <a:r>
            <a:rPr lang="uk-UA" sz="1400" kern="1200" dirty="0">
              <a:latin typeface="Sans Serif Collection" panose="020B0502040504020204" pitchFamily="34" charset="0"/>
              <a:ea typeface="Sans Serif Collection" panose="020B0502040504020204" pitchFamily="34" charset="0"/>
              <a:cs typeface="Sans Serif Collection" panose="020B0502040504020204" pitchFamily="34" charset="0"/>
            </a:rPr>
            <a:t>Техноорієнтованих користувачів</a:t>
          </a:r>
          <a:endParaRPr lang="en-US" sz="1400" kern="12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sp:txBody>
      <dsp:txXfrm>
        <a:off x="460128" y="3126353"/>
        <a:ext cx="5580684" cy="625205"/>
      </dsp:txXfrm>
    </dsp:sp>
    <dsp:sp modelId="{57036B74-F6D9-4C48-864B-2570DC0E9B02}">
      <dsp:nvSpPr>
        <dsp:cNvPr id="0" name=""/>
        <dsp:cNvSpPr/>
      </dsp:nvSpPr>
      <dsp:spPr>
        <a:xfrm>
          <a:off x="69375" y="3048203"/>
          <a:ext cx="781507" cy="781507"/>
        </a:xfrm>
        <a:prstGeom prst="ellipse">
          <a:avLst/>
        </a:prstGeom>
        <a:blipFill rotWithShape="0">
          <a:blip xmlns:r="http://schemas.openxmlformats.org/officeDocument/2006/relationships" r:embed="rId4"/>
          <a:srcRect/>
          <a:stretch>
            <a:fillRect/>
          </a:stretch>
        </a:blip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F0397F-44FF-4AED-A859-C9B091F17444}">
      <dsp:nvSpPr>
        <dsp:cNvPr id="0" name=""/>
        <dsp:cNvSpPr/>
      </dsp:nvSpPr>
      <dsp:spPr>
        <a:xfrm>
          <a:off x="0" y="0"/>
          <a:ext cx="5435600" cy="0"/>
        </a:xfrm>
        <a:prstGeom prst="lin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E5D9F3-3F89-4F0A-978E-C989284C4648}">
      <dsp:nvSpPr>
        <dsp:cNvPr id="0" name=""/>
        <dsp:cNvSpPr/>
      </dsp:nvSpPr>
      <dsp:spPr>
        <a:xfrm>
          <a:off x="0" y="0"/>
          <a:ext cx="5435600" cy="455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uk-UA" sz="800" kern="1200" dirty="0">
              <a:latin typeface="Sans Serif Collection" panose="020B0502040504020204" pitchFamily="34" charset="0"/>
              <a:ea typeface="Sans Serif Collection" panose="020B0502040504020204" pitchFamily="34" charset="0"/>
              <a:cs typeface="Sans Serif Collection" panose="020B0502040504020204" pitchFamily="34" charset="0"/>
            </a:rPr>
            <a:t>Зручний інтерфейс: Легка навігація для користувачів із різним рівнем фінансової обізнаності.</a:t>
          </a:r>
          <a:endParaRPr lang="en-US" sz="800" kern="12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sp:txBody>
      <dsp:txXfrm>
        <a:off x="0" y="0"/>
        <a:ext cx="5435600" cy="455656"/>
      </dsp:txXfrm>
    </dsp:sp>
    <dsp:sp modelId="{F4D024C0-45F7-4039-A07B-FC481C2923F3}">
      <dsp:nvSpPr>
        <dsp:cNvPr id="0" name=""/>
        <dsp:cNvSpPr/>
      </dsp:nvSpPr>
      <dsp:spPr>
        <a:xfrm>
          <a:off x="0" y="455656"/>
          <a:ext cx="5435600" cy="0"/>
        </a:xfrm>
        <a:prstGeom prst="lin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9354E0-5D17-42EE-8C13-B00B16030C3E}">
      <dsp:nvSpPr>
        <dsp:cNvPr id="0" name=""/>
        <dsp:cNvSpPr/>
      </dsp:nvSpPr>
      <dsp:spPr>
        <a:xfrm>
          <a:off x="0" y="455656"/>
          <a:ext cx="5435600" cy="455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75000"/>
            </a:lnSpc>
            <a:spcBef>
              <a:spcPct val="0"/>
            </a:spcBef>
            <a:spcAft>
              <a:spcPct val="35000"/>
            </a:spcAft>
            <a:buNone/>
          </a:pPr>
          <a:r>
            <a:rPr lang="ru-RU" sz="800" kern="1200" dirty="0">
              <a:latin typeface="Sans Serif Collection" panose="020B0502040504020204" pitchFamily="34" charset="0"/>
              <a:ea typeface="Sans Serif Collection" panose="020B0502040504020204" pitchFamily="34" charset="0"/>
              <a:cs typeface="Sans Serif Collection" panose="020B0502040504020204" pitchFamily="34" charset="0"/>
            </a:rPr>
            <a:t>Відстеження витрат: Можливість ручного введення або автоматичного збору даних через підключення до</a:t>
          </a:r>
          <a:r>
            <a:rPr lang="en-US" sz="800" kern="1200" dirty="0">
              <a:latin typeface="Sans Serif Collection" panose="020B0502040504020204" pitchFamily="34" charset="0"/>
              <a:ea typeface="Sans Serif Collection" panose="020B0502040504020204" pitchFamily="34" charset="0"/>
              <a:cs typeface="Sans Serif Collection" panose="020B0502040504020204" pitchFamily="34" charset="0"/>
            </a:rPr>
            <a:t> </a:t>
          </a:r>
          <a:r>
            <a:rPr lang="ru-RU" sz="800" kern="1200" dirty="0">
              <a:latin typeface="Sans Serif Collection" panose="020B0502040504020204" pitchFamily="34" charset="0"/>
              <a:ea typeface="Sans Serif Collection" panose="020B0502040504020204" pitchFamily="34" charset="0"/>
              <a:cs typeface="Sans Serif Collection" panose="020B0502040504020204" pitchFamily="34" charset="0"/>
            </a:rPr>
            <a:t>банківських рахунків.</a:t>
          </a:r>
          <a:endParaRPr lang="en-US" sz="800" kern="12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sp:txBody>
      <dsp:txXfrm>
        <a:off x="0" y="455656"/>
        <a:ext cx="5435600" cy="455656"/>
      </dsp:txXfrm>
    </dsp:sp>
    <dsp:sp modelId="{92277564-1CA8-4778-847D-41AC19D54680}">
      <dsp:nvSpPr>
        <dsp:cNvPr id="0" name=""/>
        <dsp:cNvSpPr/>
      </dsp:nvSpPr>
      <dsp:spPr>
        <a:xfrm>
          <a:off x="0" y="911312"/>
          <a:ext cx="5435600" cy="0"/>
        </a:xfrm>
        <a:prstGeom prst="lin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C57C85-719E-404A-8E8C-AE27E477889E}">
      <dsp:nvSpPr>
        <dsp:cNvPr id="0" name=""/>
        <dsp:cNvSpPr/>
      </dsp:nvSpPr>
      <dsp:spPr>
        <a:xfrm>
          <a:off x="0" y="911312"/>
          <a:ext cx="5435600" cy="455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ru-RU" sz="800" kern="1200" dirty="0">
              <a:latin typeface="Sans Serif Collection" panose="020B0502040504020204" pitchFamily="34" charset="0"/>
              <a:ea typeface="Sans Serif Collection" panose="020B0502040504020204" pitchFamily="34" charset="0"/>
              <a:cs typeface="Sans Serif Collection" panose="020B0502040504020204" pitchFamily="34" charset="0"/>
            </a:rPr>
            <a:t>Відстеження доходів: Облік надходжень із різних джерел.</a:t>
          </a:r>
          <a:endParaRPr lang="en-US" sz="800" kern="12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sp:txBody>
      <dsp:txXfrm>
        <a:off x="0" y="911312"/>
        <a:ext cx="5435600" cy="455656"/>
      </dsp:txXfrm>
    </dsp:sp>
    <dsp:sp modelId="{E56DF1DC-FFFC-40BF-962B-615DB66EF103}">
      <dsp:nvSpPr>
        <dsp:cNvPr id="0" name=""/>
        <dsp:cNvSpPr/>
      </dsp:nvSpPr>
      <dsp:spPr>
        <a:xfrm>
          <a:off x="0" y="1366968"/>
          <a:ext cx="5435600" cy="0"/>
        </a:xfrm>
        <a:prstGeom prst="lin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6DCD7A-3722-47C3-8C4C-8463BBA846DF}">
      <dsp:nvSpPr>
        <dsp:cNvPr id="0" name=""/>
        <dsp:cNvSpPr/>
      </dsp:nvSpPr>
      <dsp:spPr>
        <a:xfrm>
          <a:off x="0" y="1366968"/>
          <a:ext cx="5435600" cy="455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ru-RU" sz="800" kern="1200" dirty="0">
              <a:latin typeface="Sans Serif Collection" panose="020B0502040504020204" pitchFamily="34" charset="0"/>
              <a:ea typeface="Sans Serif Collection" panose="020B0502040504020204" pitchFamily="34" charset="0"/>
              <a:cs typeface="Sans Serif Collection" panose="020B0502040504020204" pitchFamily="34" charset="0"/>
            </a:rPr>
            <a:t>Інструменти для планування бюджету: Налаштовувані бюджети для різних категорій витрат.</a:t>
          </a:r>
          <a:endParaRPr lang="en-US" sz="800" kern="12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sp:txBody>
      <dsp:txXfrm>
        <a:off x="0" y="1366968"/>
        <a:ext cx="5435600" cy="455656"/>
      </dsp:txXfrm>
    </dsp:sp>
    <dsp:sp modelId="{BB49F069-B6CD-45EE-AC95-7D8C33CDF43D}">
      <dsp:nvSpPr>
        <dsp:cNvPr id="0" name=""/>
        <dsp:cNvSpPr/>
      </dsp:nvSpPr>
      <dsp:spPr>
        <a:xfrm>
          <a:off x="0" y="1822625"/>
          <a:ext cx="5435600" cy="0"/>
        </a:xfrm>
        <a:prstGeom prst="lin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3901FD-34AA-4DBF-AE5C-2C129727E35A}">
      <dsp:nvSpPr>
        <dsp:cNvPr id="0" name=""/>
        <dsp:cNvSpPr/>
      </dsp:nvSpPr>
      <dsp:spPr>
        <a:xfrm>
          <a:off x="0" y="1822624"/>
          <a:ext cx="5435600" cy="455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ru-RU" sz="800" kern="1200" dirty="0">
              <a:latin typeface="Sans Serif Collection" panose="020B0502040504020204" pitchFamily="34" charset="0"/>
              <a:ea typeface="Sans Serif Collection" panose="020B0502040504020204" pitchFamily="34" charset="0"/>
              <a:cs typeface="Sans Serif Collection" panose="020B0502040504020204" pitchFamily="34" charset="0"/>
            </a:rPr>
            <a:t>Аналіз на основі штучного інтелекту: Персоналізовані рекомендації та аналітика на основі фінансових звичок користувача.</a:t>
          </a:r>
          <a:endParaRPr lang="en-US" sz="800" kern="12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sp:txBody>
      <dsp:txXfrm>
        <a:off x="0" y="1822624"/>
        <a:ext cx="5435600" cy="455656"/>
      </dsp:txXfrm>
    </dsp:sp>
    <dsp:sp modelId="{1303972F-42E7-4B99-9A16-A80818A4005F}">
      <dsp:nvSpPr>
        <dsp:cNvPr id="0" name=""/>
        <dsp:cNvSpPr/>
      </dsp:nvSpPr>
      <dsp:spPr>
        <a:xfrm>
          <a:off x="0" y="2278281"/>
          <a:ext cx="5435600" cy="0"/>
        </a:xfrm>
        <a:prstGeom prst="lin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09110F-68AA-40B7-9F64-C2BF96D9D94D}">
      <dsp:nvSpPr>
        <dsp:cNvPr id="0" name=""/>
        <dsp:cNvSpPr/>
      </dsp:nvSpPr>
      <dsp:spPr>
        <a:xfrm>
          <a:off x="0" y="2278281"/>
          <a:ext cx="5435600" cy="455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uk-UA" sz="800" kern="1200" dirty="0">
              <a:latin typeface="Sans Serif Collection" panose="020B0502040504020204" pitchFamily="34" charset="0"/>
              <a:ea typeface="Sans Serif Collection" panose="020B0502040504020204" pitchFamily="34" charset="0"/>
              <a:cs typeface="Sans Serif Collection" panose="020B0502040504020204" pitchFamily="34" charset="0"/>
            </a:rPr>
            <a:t>Наглядні візуалізації: Графіки, діаграми й дашборди для чіткого розуміння фінансової ситуації.</a:t>
          </a:r>
          <a:endParaRPr lang="en-US" sz="800" kern="12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sp:txBody>
      <dsp:txXfrm>
        <a:off x="0" y="2278281"/>
        <a:ext cx="5435600" cy="455656"/>
      </dsp:txXfrm>
    </dsp:sp>
    <dsp:sp modelId="{97266B12-20CB-4BA1-9461-49C9FBE3EC69}">
      <dsp:nvSpPr>
        <dsp:cNvPr id="0" name=""/>
        <dsp:cNvSpPr/>
      </dsp:nvSpPr>
      <dsp:spPr>
        <a:xfrm>
          <a:off x="0" y="2733937"/>
          <a:ext cx="5435600" cy="0"/>
        </a:xfrm>
        <a:prstGeom prst="lin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F67DB8-BCDF-4E43-95B9-9145432F9F81}">
      <dsp:nvSpPr>
        <dsp:cNvPr id="0" name=""/>
        <dsp:cNvSpPr/>
      </dsp:nvSpPr>
      <dsp:spPr>
        <a:xfrm>
          <a:off x="0" y="2733937"/>
          <a:ext cx="5435600" cy="455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uk-UA" sz="800" kern="1200" dirty="0">
              <a:latin typeface="Sans Serif Collection" panose="020B0502040504020204" pitchFamily="34" charset="0"/>
              <a:ea typeface="Sans Serif Collection" panose="020B0502040504020204" pitchFamily="34" charset="0"/>
              <a:cs typeface="Sans Serif Collection" panose="020B0502040504020204" pitchFamily="34" charset="0"/>
            </a:rPr>
            <a:t>Безпека: Надійне шифрування даних і захист конфіденційної фінансової інформації.</a:t>
          </a:r>
          <a:endParaRPr lang="en-US" sz="800" kern="12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sp:txBody>
      <dsp:txXfrm>
        <a:off x="0" y="2733937"/>
        <a:ext cx="5435600" cy="455656"/>
      </dsp:txXfrm>
    </dsp:sp>
    <dsp:sp modelId="{7B350BD5-6FD6-43A2-96AF-C87402B0355B}">
      <dsp:nvSpPr>
        <dsp:cNvPr id="0" name=""/>
        <dsp:cNvSpPr/>
      </dsp:nvSpPr>
      <dsp:spPr>
        <a:xfrm>
          <a:off x="0" y="3189593"/>
          <a:ext cx="5435600" cy="0"/>
        </a:xfrm>
        <a:prstGeom prst="lin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E06D84-909E-48B1-95D8-19539DC1DB74}">
      <dsp:nvSpPr>
        <dsp:cNvPr id="0" name=""/>
        <dsp:cNvSpPr/>
      </dsp:nvSpPr>
      <dsp:spPr>
        <a:xfrm>
          <a:off x="0" y="3189593"/>
          <a:ext cx="5435600" cy="455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ru-RU" sz="800" kern="1200" dirty="0">
              <a:latin typeface="Sans Serif Collection" panose="020B0502040504020204" pitchFamily="34" charset="0"/>
              <a:ea typeface="Sans Serif Collection" panose="020B0502040504020204" pitchFamily="34" charset="0"/>
              <a:cs typeface="Sans Serif Collection" panose="020B0502040504020204" pitchFamily="34" charset="0"/>
            </a:rPr>
            <a:t>Доступність із мобільних пристроїв: Можливість керувати фінансами будь-де й будь-коли.</a:t>
          </a:r>
          <a:endParaRPr lang="en-US" sz="800" kern="12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sp:txBody>
      <dsp:txXfrm>
        <a:off x="0" y="3189593"/>
        <a:ext cx="5435600" cy="455656"/>
      </dsp:txXfrm>
    </dsp:sp>
  </dsp:spTree>
</dsp:drawing>
</file>

<file path=ppt/diagrams/layout1.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3T16:45:33.676"/>
    </inkml:context>
    <inkml:brush xml:id="br0">
      <inkml:brushProperty name="width" value="0.035" units="cm"/>
      <inkml:brushProperty name="height" value="0.035" units="cm"/>
      <inkml:brushProperty name="color" value="#E71224"/>
    </inkml:brush>
  </inkml:definitions>
  <inkml:trace contextRef="#ctx0" brushRef="#br0">378 655 24575,'35'17'0,"1"2"0,1-2 0,49 15 0,-8-12 0,158 20 0,84-19 0,-213-20 0,144-16 0,-186 7 0,-2-4 0,1-2 0,90-32 0,-135 38 0,1 0 0,-1-1 0,-1-1 0,1-1 0,-2 0 0,25-22 0,-31 24 0,-2-1 0,1 0 0,-1-1 0,-1 0 0,0-1 0,0 0 0,-1 0 0,-1 0 0,0-1 0,6-22 0,-5 14 0,-1-1 0,-2 0 0,0 0 0,-1-1 0,0-29 0,-3 43 0,-1-1 0,0 1 0,0 0 0,-1 0 0,0 0 0,0 0 0,-1 1 0,0-1 0,-1 0 0,1 1 0,-2 0 0,1 0 0,-1 0 0,-1 1 0,-11-14 0,1 8 0,0 0 0,0 1 0,-1 1 0,-1 0 0,0 1 0,0 1 0,-1 1 0,-34-10 0,-7 2 0,-102-13 0,39 14-73,0 6-1,-1 6 0,-211 20 1,226-3 14,1 5 0,1 4 1,1 5-1,-147 60 1,215-73-123,0 2 0,1 2 0,1 1 0,1 2 0,1 2 0,-32 27-1,26-11-6154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7688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dirty="0"/>
              <a:t>Автоматизуючи та вдосконалюючи ці процеси, Finca допомагає користувачам заощаджувати час, знижувати рівень стресу й покращувати своє фінансове здоров’я.</a:t>
            </a:r>
            <a:endParaRPr lang="en-US" dirty="0"/>
          </a:p>
        </p:txBody>
      </p:sp>
    </p:spTree>
    <p:extLst>
      <p:ext uri="{BB962C8B-B14F-4D97-AF65-F5344CB8AC3E}">
        <p14:creationId xmlns:p14="http://schemas.microsoft.com/office/powerpoint/2010/main" val="2269871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Finca </a:t>
            </a:r>
            <a:r>
              <a:rPr lang="uk-UA" b="1" dirty="0"/>
              <a:t>розроблена для широкого кола користувачів, зокрема для:</a:t>
            </a:r>
            <a:endParaRPr lang="uk-UA" dirty="0"/>
          </a:p>
          <a:p>
            <a:pPr>
              <a:buFont typeface="Arial" panose="020B0604020202020204" pitchFamily="34" charset="0"/>
              <a:buChar char="•"/>
            </a:pPr>
            <a:r>
              <a:rPr lang="uk-UA" b="1" dirty="0"/>
              <a:t>Тих, хто прагне кращого контролю над фінансами:</a:t>
            </a:r>
            <a:r>
              <a:rPr lang="uk-UA" dirty="0"/>
              <a:t> Людей, які хочуть ефективніше відстежувати свої доходи та витрати.</a:t>
            </a:r>
          </a:p>
          <a:p>
            <a:pPr>
              <a:buFont typeface="Arial" panose="020B0604020202020204" pitchFamily="34" charset="0"/>
              <a:buChar char="•"/>
            </a:pPr>
            <a:r>
              <a:rPr lang="uk-UA" b="1" dirty="0"/>
              <a:t>Цілеспрямованих заощадників:</a:t>
            </a:r>
            <a:r>
              <a:rPr lang="uk-UA" dirty="0"/>
              <a:t> Користувачів, що мають на меті накопичити кошти або досягти конкретних фінансових цілей.</a:t>
            </a:r>
          </a:p>
          <a:p>
            <a:pPr>
              <a:buFont typeface="Arial" panose="020B0604020202020204" pitchFamily="34" charset="0"/>
              <a:buChar char="•"/>
            </a:pPr>
            <a:r>
              <a:rPr lang="uk-UA" b="1" dirty="0"/>
              <a:t>Візуальних сприймачів:</a:t>
            </a:r>
            <a:r>
              <a:rPr lang="uk-UA" dirty="0"/>
              <a:t> Тих, кому легше розуміти фінансову інформацію за допомогою графіків і діаграм.</a:t>
            </a:r>
          </a:p>
          <a:p>
            <a:pPr>
              <a:buFont typeface="Arial" panose="020B0604020202020204" pitchFamily="34" charset="0"/>
              <a:buChar char="•"/>
            </a:pPr>
            <a:r>
              <a:rPr lang="uk-UA" b="1" dirty="0"/>
              <a:t>Техноорієнтованих користувачів:</a:t>
            </a:r>
            <a:r>
              <a:rPr lang="uk-UA" dirty="0"/>
              <a:t> Людей, які хочуть використовувати можливості штучного інтелекту для отримання персоналізованих фінансових рекомендацій.</a:t>
            </a:r>
          </a:p>
          <a:p>
            <a:endParaRPr lang="en-US" dirty="0"/>
          </a:p>
        </p:txBody>
      </p:sp>
    </p:spTree>
    <p:extLst>
      <p:ext uri="{BB962C8B-B14F-4D97-AF65-F5344CB8AC3E}">
        <p14:creationId xmlns:p14="http://schemas.microsoft.com/office/powerpoint/2010/main" val="3767011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a5ca53ed49_1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2a5ca53ed49_1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a5836f041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2a5836f041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2a5ca53ed49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2a5ca53ed49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Інтегруючи ці елементи, Finca може запропонувати унікальну ціннісну пропозицію на ринку персональних фінансів.</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91" y="1685832"/>
            <a:ext cx="4198200" cy="1701000"/>
          </a:xfrm>
          <a:prstGeom prst="rect">
            <a:avLst/>
          </a:prstGeom>
        </p:spPr>
        <p:txBody>
          <a:bodyPr spcFirstLastPara="1" wrap="square" lIns="91425" tIns="91425" rIns="91425" bIns="91425" anchor="t" anchorCtr="0">
            <a:noAutofit/>
          </a:bodyPr>
          <a:lstStyle>
            <a:lvl1pPr lvl="0">
              <a:spcBef>
                <a:spcPts val="0"/>
              </a:spcBef>
              <a:spcAft>
                <a:spcPts val="0"/>
              </a:spcAft>
              <a:buClr>
                <a:srgbClr val="191919"/>
              </a:buClr>
              <a:buSzPts val="5200"/>
              <a:buNone/>
              <a:defRPr sz="4900" b="0">
                <a:latin typeface="Inter Tight ExtraBold"/>
                <a:ea typeface="Inter Tight ExtraBold"/>
                <a:cs typeface="Inter Tight ExtraBold"/>
                <a:sym typeface="Inter Tight ExtraBold"/>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33" y="3328313"/>
            <a:ext cx="4198200" cy="381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a:spLocks noGrp="1"/>
          </p:cNvSpPr>
          <p:nvPr>
            <p:ph type="pic" idx="2"/>
          </p:nvPr>
        </p:nvSpPr>
        <p:spPr>
          <a:xfrm>
            <a:off x="5366700" y="0"/>
            <a:ext cx="3777300" cy="5143500"/>
          </a:xfrm>
          <a:prstGeom prst="rect">
            <a:avLst/>
          </a:prstGeom>
          <a:noFill/>
          <a:ln>
            <a:noFill/>
          </a:ln>
        </p:spPr>
      </p:sp>
      <p:grpSp>
        <p:nvGrpSpPr>
          <p:cNvPr id="12" name="Google Shape;12;p2"/>
          <p:cNvGrpSpPr/>
          <p:nvPr/>
        </p:nvGrpSpPr>
        <p:grpSpPr>
          <a:xfrm>
            <a:off x="0" y="0"/>
            <a:ext cx="5366700" cy="939900"/>
            <a:chOff x="0" y="0"/>
            <a:chExt cx="5366700" cy="939900"/>
          </a:xfrm>
        </p:grpSpPr>
        <p:sp>
          <p:nvSpPr>
            <p:cNvPr id="13" name="Google Shape;13;p2"/>
            <p:cNvSpPr/>
            <p:nvPr/>
          </p:nvSpPr>
          <p:spPr>
            <a:xfrm>
              <a:off x="0" y="0"/>
              <a:ext cx="5366700" cy="939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grpSp>
          <p:nvGrpSpPr>
            <p:cNvPr id="14" name="Google Shape;14;p2"/>
            <p:cNvGrpSpPr/>
            <p:nvPr/>
          </p:nvGrpSpPr>
          <p:grpSpPr>
            <a:xfrm>
              <a:off x="2641813" y="279446"/>
              <a:ext cx="1932760" cy="381008"/>
              <a:chOff x="5204606" y="-473223"/>
              <a:chExt cx="1305919" cy="257438"/>
            </a:xfrm>
          </p:grpSpPr>
          <p:cxnSp>
            <p:nvCxnSpPr>
              <p:cNvPr id="15" name="Google Shape;15;p2"/>
              <p:cNvCxnSpPr/>
              <p:nvPr/>
            </p:nvCxnSpPr>
            <p:spPr>
              <a:xfrm>
                <a:off x="5204606" y="-344505"/>
                <a:ext cx="1303200" cy="0"/>
              </a:xfrm>
              <a:prstGeom prst="straightConnector1">
                <a:avLst/>
              </a:prstGeom>
              <a:noFill/>
              <a:ln w="19050" cap="flat" cmpd="sng">
                <a:solidFill>
                  <a:schemeClr val="lt1"/>
                </a:solidFill>
                <a:prstDash val="solid"/>
                <a:round/>
                <a:headEnd type="none" w="med" len="med"/>
                <a:tailEnd type="none" w="med" len="med"/>
              </a:ln>
            </p:spPr>
          </p:cxnSp>
          <p:cxnSp>
            <p:nvCxnSpPr>
              <p:cNvPr id="16" name="Google Shape;16;p2"/>
              <p:cNvCxnSpPr/>
              <p:nvPr/>
            </p:nvCxnSpPr>
            <p:spPr>
              <a:xfrm>
                <a:off x="6379425" y="-473223"/>
                <a:ext cx="131100" cy="131100"/>
              </a:xfrm>
              <a:prstGeom prst="straightConnector1">
                <a:avLst/>
              </a:prstGeom>
              <a:noFill/>
              <a:ln w="19050" cap="flat" cmpd="sng">
                <a:solidFill>
                  <a:schemeClr val="lt1"/>
                </a:solidFill>
                <a:prstDash val="solid"/>
                <a:round/>
                <a:headEnd type="none" w="med" len="med"/>
                <a:tailEnd type="none" w="med" len="med"/>
              </a:ln>
            </p:spPr>
          </p:cxnSp>
          <p:cxnSp>
            <p:nvCxnSpPr>
              <p:cNvPr id="17" name="Google Shape;17;p2"/>
              <p:cNvCxnSpPr/>
              <p:nvPr/>
            </p:nvCxnSpPr>
            <p:spPr>
              <a:xfrm rot="10800000" flipH="1">
                <a:off x="6379425" y="-346886"/>
                <a:ext cx="131100" cy="131100"/>
              </a:xfrm>
              <a:prstGeom prst="straightConnector1">
                <a:avLst/>
              </a:prstGeom>
              <a:noFill/>
              <a:ln w="19050" cap="flat" cmpd="sng">
                <a:solidFill>
                  <a:schemeClr val="lt1"/>
                </a:solidFill>
                <a:prstDash val="solid"/>
                <a:round/>
                <a:headEnd type="none" w="med" len="med"/>
                <a:tailEnd type="none" w="med" len="med"/>
              </a:ln>
            </p:spPr>
          </p:cxn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CUSTOM_7_1_1">
    <p:spTree>
      <p:nvGrpSpPr>
        <p:cNvPr id="1" name="Shape 235"/>
        <p:cNvGrpSpPr/>
        <p:nvPr/>
      </p:nvGrpSpPr>
      <p:grpSpPr>
        <a:xfrm>
          <a:off x="0" y="0"/>
          <a:ext cx="0" cy="0"/>
          <a:chOff x="0" y="0"/>
          <a:chExt cx="0" cy="0"/>
        </a:xfrm>
      </p:grpSpPr>
      <p:sp>
        <p:nvSpPr>
          <p:cNvPr id="236" name="Google Shape;236;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237" name="Google Shape;237;p28"/>
          <p:cNvGrpSpPr/>
          <p:nvPr/>
        </p:nvGrpSpPr>
        <p:grpSpPr>
          <a:xfrm>
            <a:off x="0" y="3"/>
            <a:ext cx="9591478" cy="6745117"/>
            <a:chOff x="0" y="3"/>
            <a:chExt cx="9591478" cy="6745117"/>
          </a:xfrm>
        </p:grpSpPr>
        <p:pic>
          <p:nvPicPr>
            <p:cNvPr id="238" name="Google Shape;238;p28"/>
            <p:cNvPicPr preferRelativeResize="0"/>
            <p:nvPr/>
          </p:nvPicPr>
          <p:blipFill>
            <a:blip r:embed="rId2">
              <a:alphaModFix/>
            </a:blip>
            <a:stretch>
              <a:fillRect/>
            </a:stretch>
          </p:blipFill>
          <p:spPr>
            <a:xfrm rot="-7280210" flipH="1">
              <a:off x="7134102" y="3992211"/>
              <a:ext cx="1750750" cy="2638353"/>
            </a:xfrm>
            <a:prstGeom prst="rect">
              <a:avLst/>
            </a:prstGeom>
            <a:noFill/>
            <a:ln>
              <a:noFill/>
            </a:ln>
          </p:spPr>
        </p:pic>
        <p:sp>
          <p:nvSpPr>
            <p:cNvPr id="239" name="Google Shape;239;p28"/>
            <p:cNvSpPr/>
            <p:nvPr/>
          </p:nvSpPr>
          <p:spPr>
            <a:xfrm rot="10800000" flipH="1">
              <a:off x="0" y="3"/>
              <a:ext cx="1165500" cy="1164300"/>
            </a:xfrm>
            <a:prstGeom prst="rtTriangl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56"/>
        <p:cNvGrpSpPr/>
        <p:nvPr/>
      </p:nvGrpSpPr>
      <p:grpSpPr>
        <a:xfrm>
          <a:off x="0" y="0"/>
          <a:ext cx="0" cy="0"/>
          <a:chOff x="0" y="0"/>
          <a:chExt cx="0" cy="0"/>
        </a:xfrm>
      </p:grpSpPr>
      <p:grpSp>
        <p:nvGrpSpPr>
          <p:cNvPr id="257" name="Google Shape;257;p31"/>
          <p:cNvGrpSpPr/>
          <p:nvPr/>
        </p:nvGrpSpPr>
        <p:grpSpPr>
          <a:xfrm>
            <a:off x="-1920818" y="0"/>
            <a:ext cx="11064818" cy="6103880"/>
            <a:chOff x="-1920818" y="0"/>
            <a:chExt cx="11064818" cy="6103880"/>
          </a:xfrm>
        </p:grpSpPr>
        <p:pic>
          <p:nvPicPr>
            <p:cNvPr id="258" name="Google Shape;258;p31"/>
            <p:cNvPicPr preferRelativeResize="0"/>
            <p:nvPr/>
          </p:nvPicPr>
          <p:blipFill>
            <a:blip r:embed="rId2">
              <a:alphaModFix/>
            </a:blip>
            <a:stretch>
              <a:fillRect/>
            </a:stretch>
          </p:blipFill>
          <p:spPr>
            <a:xfrm rot="3906218">
              <a:off x="-1428738" y="3371220"/>
              <a:ext cx="2162775" cy="2465577"/>
            </a:xfrm>
            <a:prstGeom prst="rect">
              <a:avLst/>
            </a:prstGeom>
            <a:noFill/>
            <a:ln>
              <a:noFill/>
            </a:ln>
          </p:spPr>
        </p:pic>
        <p:sp>
          <p:nvSpPr>
            <p:cNvPr id="259" name="Google Shape;259;p31"/>
            <p:cNvSpPr/>
            <p:nvPr/>
          </p:nvSpPr>
          <p:spPr>
            <a:xfrm rot="10800000">
              <a:off x="7978500" y="0"/>
              <a:ext cx="1165500" cy="1164300"/>
            </a:xfrm>
            <a:prstGeom prst="rtTriangl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60"/>
        <p:cNvGrpSpPr/>
        <p:nvPr/>
      </p:nvGrpSpPr>
      <p:grpSpPr>
        <a:xfrm>
          <a:off x="0" y="0"/>
          <a:ext cx="0" cy="0"/>
          <a:chOff x="0" y="0"/>
          <a:chExt cx="0" cy="0"/>
        </a:xfrm>
      </p:grpSpPr>
      <p:grpSp>
        <p:nvGrpSpPr>
          <p:cNvPr id="261" name="Google Shape;261;p32"/>
          <p:cNvGrpSpPr/>
          <p:nvPr/>
        </p:nvGrpSpPr>
        <p:grpSpPr>
          <a:xfrm>
            <a:off x="0" y="-904024"/>
            <a:ext cx="10772100" cy="6072203"/>
            <a:chOff x="0" y="-904024"/>
            <a:chExt cx="10772100" cy="6072203"/>
          </a:xfrm>
        </p:grpSpPr>
        <p:pic>
          <p:nvPicPr>
            <p:cNvPr id="262" name="Google Shape;262;p32"/>
            <p:cNvPicPr preferRelativeResize="0"/>
            <p:nvPr/>
          </p:nvPicPr>
          <p:blipFill>
            <a:blip r:embed="rId2">
              <a:alphaModFix/>
            </a:blip>
            <a:stretch>
              <a:fillRect/>
            </a:stretch>
          </p:blipFill>
          <p:spPr>
            <a:xfrm rot="8307428" flipH="1">
              <a:off x="8366702" y="-655311"/>
              <a:ext cx="1750748" cy="2638348"/>
            </a:xfrm>
            <a:prstGeom prst="rect">
              <a:avLst/>
            </a:prstGeom>
            <a:noFill/>
            <a:ln>
              <a:noFill/>
            </a:ln>
          </p:spPr>
        </p:pic>
        <p:sp>
          <p:nvSpPr>
            <p:cNvPr id="263" name="Google Shape;263;p32"/>
            <p:cNvSpPr/>
            <p:nvPr/>
          </p:nvSpPr>
          <p:spPr>
            <a:xfrm>
              <a:off x="0" y="4003878"/>
              <a:ext cx="1165500" cy="1164300"/>
            </a:xfrm>
            <a:prstGeom prst="rtTriangl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38" name="Google Shape;38;p5"/>
          <p:cNvSpPr txBox="1">
            <a:spLocks noGrp="1"/>
          </p:cNvSpPr>
          <p:nvPr>
            <p:ph type="subTitle" idx="1"/>
          </p:nvPr>
        </p:nvSpPr>
        <p:spPr>
          <a:xfrm>
            <a:off x="5043850" y="3762965"/>
            <a:ext cx="2299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9" name="Google Shape;39;p5"/>
          <p:cNvSpPr txBox="1">
            <a:spLocks noGrp="1"/>
          </p:cNvSpPr>
          <p:nvPr>
            <p:ph type="subTitle" idx="2"/>
          </p:nvPr>
        </p:nvSpPr>
        <p:spPr>
          <a:xfrm>
            <a:off x="1800350" y="3762965"/>
            <a:ext cx="2299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0" name="Google Shape;40;p5"/>
          <p:cNvSpPr txBox="1">
            <a:spLocks noGrp="1"/>
          </p:cNvSpPr>
          <p:nvPr>
            <p:ph type="subTitle" idx="3"/>
          </p:nvPr>
        </p:nvSpPr>
        <p:spPr>
          <a:xfrm>
            <a:off x="5043850" y="3477563"/>
            <a:ext cx="2299800" cy="30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1900">
                <a:solidFill>
                  <a:schemeClr val="dk1"/>
                </a:solidFill>
                <a:latin typeface="Inter Tight ExtraBold"/>
                <a:ea typeface="Inter Tight ExtraBold"/>
                <a:cs typeface="Inter Tight ExtraBold"/>
                <a:sym typeface="Inter Tight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1" name="Google Shape;41;p5"/>
          <p:cNvSpPr txBox="1">
            <a:spLocks noGrp="1"/>
          </p:cNvSpPr>
          <p:nvPr>
            <p:ph type="subTitle" idx="4"/>
          </p:nvPr>
        </p:nvSpPr>
        <p:spPr>
          <a:xfrm>
            <a:off x="1800350" y="3477563"/>
            <a:ext cx="2299800" cy="30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1900">
                <a:solidFill>
                  <a:schemeClr val="dk1"/>
                </a:solidFill>
                <a:latin typeface="Inter Tight ExtraBold"/>
                <a:ea typeface="Inter Tight ExtraBold"/>
                <a:cs typeface="Inter Tight ExtraBold"/>
                <a:sym typeface="Inter Tight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42" name="Google Shape;42;p5"/>
          <p:cNvGrpSpPr/>
          <p:nvPr/>
        </p:nvGrpSpPr>
        <p:grpSpPr>
          <a:xfrm>
            <a:off x="-1754293" y="-598349"/>
            <a:ext cx="10910092" cy="5741849"/>
            <a:chOff x="-1754293" y="-598349"/>
            <a:chExt cx="10910092" cy="5741849"/>
          </a:xfrm>
        </p:grpSpPr>
        <p:pic>
          <p:nvPicPr>
            <p:cNvPr id="43" name="Google Shape;43;p5"/>
            <p:cNvPicPr preferRelativeResize="0"/>
            <p:nvPr/>
          </p:nvPicPr>
          <p:blipFill>
            <a:blip r:embed="rId2">
              <a:alphaModFix/>
            </a:blip>
            <a:stretch>
              <a:fillRect/>
            </a:stretch>
          </p:blipFill>
          <p:spPr>
            <a:xfrm rot="-7433160" flipH="1">
              <a:off x="-1209362" y="-246094"/>
              <a:ext cx="2162776" cy="2465580"/>
            </a:xfrm>
            <a:prstGeom prst="rect">
              <a:avLst/>
            </a:prstGeom>
            <a:noFill/>
            <a:ln>
              <a:noFill/>
            </a:ln>
          </p:spPr>
        </p:pic>
        <p:sp>
          <p:nvSpPr>
            <p:cNvPr id="44" name="Google Shape;44;p5"/>
            <p:cNvSpPr/>
            <p:nvPr/>
          </p:nvSpPr>
          <p:spPr>
            <a:xfrm flipH="1">
              <a:off x="7990300" y="3979200"/>
              <a:ext cx="1165500" cy="1164300"/>
            </a:xfrm>
            <a:prstGeom prst="rtTriangl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0"/>
        <p:cNvGrpSpPr/>
        <p:nvPr/>
      </p:nvGrpSpPr>
      <p:grpSpPr>
        <a:xfrm>
          <a:off x="0" y="0"/>
          <a:ext cx="0" cy="0"/>
          <a:chOff x="0" y="0"/>
          <a:chExt cx="0" cy="0"/>
        </a:xfrm>
      </p:grpSpPr>
      <p:sp>
        <p:nvSpPr>
          <p:cNvPr id="51" name="Google Shape;51;p7"/>
          <p:cNvSpPr txBox="1">
            <a:spLocks noGrp="1"/>
          </p:cNvSpPr>
          <p:nvPr>
            <p:ph type="title"/>
          </p:nvPr>
        </p:nvSpPr>
        <p:spPr>
          <a:xfrm>
            <a:off x="1018626" y="983550"/>
            <a:ext cx="3852300" cy="11118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52" name="Google Shape;52;p7"/>
          <p:cNvSpPr txBox="1">
            <a:spLocks noGrp="1"/>
          </p:cNvSpPr>
          <p:nvPr>
            <p:ph type="subTitle" idx="1"/>
          </p:nvPr>
        </p:nvSpPr>
        <p:spPr>
          <a:xfrm>
            <a:off x="1012250" y="2251025"/>
            <a:ext cx="3852300" cy="1908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Open Sans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53" name="Google Shape;53;p7"/>
          <p:cNvSpPr>
            <a:spLocks noGrp="1"/>
          </p:cNvSpPr>
          <p:nvPr>
            <p:ph type="pic" idx="2"/>
          </p:nvPr>
        </p:nvSpPr>
        <p:spPr>
          <a:xfrm>
            <a:off x="5378509" y="0"/>
            <a:ext cx="3777300" cy="5143500"/>
          </a:xfrm>
          <a:prstGeom prst="rect">
            <a:avLst/>
          </a:prstGeom>
          <a:noFill/>
          <a:ln>
            <a:noFill/>
          </a:ln>
        </p:spPr>
      </p:sp>
      <p:pic>
        <p:nvPicPr>
          <p:cNvPr id="54" name="Google Shape;54;p7"/>
          <p:cNvPicPr preferRelativeResize="0"/>
          <p:nvPr/>
        </p:nvPicPr>
        <p:blipFill>
          <a:blip r:embed="rId2">
            <a:alphaModFix/>
          </a:blip>
          <a:stretch>
            <a:fillRect/>
          </a:stretch>
        </p:blipFill>
        <p:spPr>
          <a:xfrm rot="-7433160" flipH="1">
            <a:off x="-1209362" y="-246094"/>
            <a:ext cx="2162776" cy="24655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5"/>
        <p:cNvGrpSpPr/>
        <p:nvPr/>
      </p:nvGrpSpPr>
      <p:grpSpPr>
        <a:xfrm>
          <a:off x="0" y="0"/>
          <a:ext cx="0" cy="0"/>
          <a:chOff x="0" y="0"/>
          <a:chExt cx="0" cy="0"/>
        </a:xfrm>
      </p:grpSpPr>
      <p:grpSp>
        <p:nvGrpSpPr>
          <p:cNvPr id="56" name="Google Shape;56;p8"/>
          <p:cNvGrpSpPr/>
          <p:nvPr/>
        </p:nvGrpSpPr>
        <p:grpSpPr>
          <a:xfrm flipH="1">
            <a:off x="3772193" y="4177750"/>
            <a:ext cx="5376900" cy="973800"/>
            <a:chOff x="-5600" y="4177750"/>
            <a:chExt cx="5376900" cy="973800"/>
          </a:xfrm>
        </p:grpSpPr>
        <p:sp>
          <p:nvSpPr>
            <p:cNvPr id="57" name="Google Shape;57;p8"/>
            <p:cNvSpPr/>
            <p:nvPr/>
          </p:nvSpPr>
          <p:spPr>
            <a:xfrm rot="10800000">
              <a:off x="-5600" y="4177750"/>
              <a:ext cx="5376900" cy="973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grpSp>
          <p:nvGrpSpPr>
            <p:cNvPr id="58" name="Google Shape;58;p8"/>
            <p:cNvGrpSpPr/>
            <p:nvPr/>
          </p:nvGrpSpPr>
          <p:grpSpPr>
            <a:xfrm rot="10800000" flipH="1">
              <a:off x="703991" y="4474152"/>
              <a:ext cx="1932760" cy="381008"/>
              <a:chOff x="5204606" y="-473223"/>
              <a:chExt cx="1305919" cy="257438"/>
            </a:xfrm>
          </p:grpSpPr>
          <p:cxnSp>
            <p:nvCxnSpPr>
              <p:cNvPr id="59" name="Google Shape;59;p8"/>
              <p:cNvCxnSpPr/>
              <p:nvPr/>
            </p:nvCxnSpPr>
            <p:spPr>
              <a:xfrm>
                <a:off x="5204606" y="-344505"/>
                <a:ext cx="1303200" cy="0"/>
              </a:xfrm>
              <a:prstGeom prst="straightConnector1">
                <a:avLst/>
              </a:prstGeom>
              <a:noFill/>
              <a:ln w="19050" cap="flat" cmpd="sng">
                <a:solidFill>
                  <a:schemeClr val="lt1"/>
                </a:solidFill>
                <a:prstDash val="solid"/>
                <a:round/>
                <a:headEnd type="none" w="med" len="med"/>
                <a:tailEnd type="none" w="med" len="med"/>
              </a:ln>
            </p:spPr>
          </p:cxnSp>
          <p:cxnSp>
            <p:nvCxnSpPr>
              <p:cNvPr id="60" name="Google Shape;60;p8"/>
              <p:cNvCxnSpPr/>
              <p:nvPr/>
            </p:nvCxnSpPr>
            <p:spPr>
              <a:xfrm>
                <a:off x="6379425" y="-473223"/>
                <a:ext cx="131100" cy="131100"/>
              </a:xfrm>
              <a:prstGeom prst="straightConnector1">
                <a:avLst/>
              </a:prstGeom>
              <a:noFill/>
              <a:ln w="19050" cap="flat" cmpd="sng">
                <a:solidFill>
                  <a:schemeClr val="lt1"/>
                </a:solidFill>
                <a:prstDash val="solid"/>
                <a:round/>
                <a:headEnd type="none" w="med" len="med"/>
                <a:tailEnd type="none" w="med" len="med"/>
              </a:ln>
            </p:spPr>
          </p:cxnSp>
          <p:cxnSp>
            <p:nvCxnSpPr>
              <p:cNvPr id="61" name="Google Shape;61;p8"/>
              <p:cNvCxnSpPr/>
              <p:nvPr/>
            </p:nvCxnSpPr>
            <p:spPr>
              <a:xfrm rot="10800000" flipH="1">
                <a:off x="6379425" y="-346886"/>
                <a:ext cx="131100" cy="131100"/>
              </a:xfrm>
              <a:prstGeom prst="straightConnector1">
                <a:avLst/>
              </a:prstGeom>
              <a:noFill/>
              <a:ln w="19050" cap="flat" cmpd="sng">
                <a:solidFill>
                  <a:schemeClr val="lt1"/>
                </a:solidFill>
                <a:prstDash val="solid"/>
                <a:round/>
                <a:headEnd type="none" w="med" len="med"/>
                <a:tailEnd type="none" w="med" len="med"/>
              </a:ln>
            </p:spPr>
          </p:cxnSp>
        </p:grpSp>
      </p:grpSp>
      <p:sp>
        <p:nvSpPr>
          <p:cNvPr id="62" name="Google Shape;62;p8"/>
          <p:cNvSpPr txBox="1">
            <a:spLocks noGrp="1"/>
          </p:cNvSpPr>
          <p:nvPr>
            <p:ph type="title"/>
          </p:nvPr>
        </p:nvSpPr>
        <p:spPr>
          <a:xfrm flipH="1">
            <a:off x="4235800" y="1423350"/>
            <a:ext cx="4043100" cy="1992000"/>
          </a:xfrm>
          <a:prstGeom prst="rect">
            <a:avLst/>
          </a:prstGeom>
        </p:spPr>
        <p:txBody>
          <a:bodyPr spcFirstLastPara="1" wrap="square" lIns="91425" tIns="91425" rIns="91425" bIns="91425" anchor="t" anchorCtr="0">
            <a:noAutofit/>
          </a:bodyPr>
          <a:lstStyle>
            <a:lvl1pPr lvl="0" algn="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63" name="Google Shape;63;p8"/>
          <p:cNvSpPr>
            <a:spLocks noGrp="1"/>
          </p:cNvSpPr>
          <p:nvPr>
            <p:ph type="pic" idx="2"/>
          </p:nvPr>
        </p:nvSpPr>
        <p:spPr>
          <a:xfrm>
            <a:off x="-1268" y="0"/>
            <a:ext cx="3777300" cy="51435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90"/>
        <p:cNvGrpSpPr/>
        <p:nvPr/>
      </p:nvGrpSpPr>
      <p:grpSpPr>
        <a:xfrm>
          <a:off x="0" y="0"/>
          <a:ext cx="0" cy="0"/>
          <a:chOff x="0" y="0"/>
          <a:chExt cx="0" cy="0"/>
        </a:xfrm>
      </p:grpSpPr>
      <p:sp>
        <p:nvSpPr>
          <p:cNvPr id="91" name="Google Shape;9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92" name="Google Shape;92;p13"/>
          <p:cNvSpPr txBox="1">
            <a:spLocks noGrp="1"/>
          </p:cNvSpPr>
          <p:nvPr>
            <p:ph type="title" idx="2" hasCustomPrompt="1"/>
          </p:nvPr>
        </p:nvSpPr>
        <p:spPr>
          <a:xfrm>
            <a:off x="1302125" y="1585290"/>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 name="Google Shape;93;p13"/>
          <p:cNvSpPr txBox="1">
            <a:spLocks noGrp="1"/>
          </p:cNvSpPr>
          <p:nvPr>
            <p:ph type="title" idx="3" hasCustomPrompt="1"/>
          </p:nvPr>
        </p:nvSpPr>
        <p:spPr>
          <a:xfrm>
            <a:off x="1302125" y="3105762"/>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a:spLocks noGrp="1"/>
          </p:cNvSpPr>
          <p:nvPr>
            <p:ph type="title" idx="4" hasCustomPrompt="1"/>
          </p:nvPr>
        </p:nvSpPr>
        <p:spPr>
          <a:xfrm>
            <a:off x="3696596" y="1585290"/>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5" name="Google Shape;95;p13"/>
          <p:cNvSpPr txBox="1">
            <a:spLocks noGrp="1"/>
          </p:cNvSpPr>
          <p:nvPr>
            <p:ph type="title" idx="5" hasCustomPrompt="1"/>
          </p:nvPr>
        </p:nvSpPr>
        <p:spPr>
          <a:xfrm>
            <a:off x="3696596" y="3105762"/>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6" name="Google Shape;96;p13"/>
          <p:cNvSpPr txBox="1">
            <a:spLocks noGrp="1"/>
          </p:cNvSpPr>
          <p:nvPr>
            <p:ph type="title" idx="6" hasCustomPrompt="1"/>
          </p:nvPr>
        </p:nvSpPr>
        <p:spPr>
          <a:xfrm>
            <a:off x="6091074" y="1585290"/>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 name="Google Shape;97;p13"/>
          <p:cNvSpPr txBox="1">
            <a:spLocks noGrp="1"/>
          </p:cNvSpPr>
          <p:nvPr>
            <p:ph type="title" idx="7" hasCustomPrompt="1"/>
          </p:nvPr>
        </p:nvSpPr>
        <p:spPr>
          <a:xfrm>
            <a:off x="6091074" y="3105762"/>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a:spLocks noGrp="1"/>
          </p:cNvSpPr>
          <p:nvPr>
            <p:ph type="subTitle" idx="1"/>
          </p:nvPr>
        </p:nvSpPr>
        <p:spPr>
          <a:xfrm>
            <a:off x="1302125" y="2079727"/>
            <a:ext cx="1750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a:solidFill>
                  <a:schemeClr val="dk1"/>
                </a:solidFill>
                <a:latin typeface="Inter Tight ExtraBold"/>
                <a:ea typeface="Inter Tight ExtraBold"/>
                <a:cs typeface="Inter Tight ExtraBold"/>
                <a:sym typeface="Inter Tight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9" name="Google Shape;99;p13"/>
          <p:cNvSpPr txBox="1">
            <a:spLocks noGrp="1"/>
          </p:cNvSpPr>
          <p:nvPr>
            <p:ph type="subTitle" idx="8"/>
          </p:nvPr>
        </p:nvSpPr>
        <p:spPr>
          <a:xfrm>
            <a:off x="3696599" y="2079727"/>
            <a:ext cx="1750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a:solidFill>
                  <a:schemeClr val="dk1"/>
                </a:solidFill>
                <a:latin typeface="Inter Tight ExtraBold"/>
                <a:ea typeface="Inter Tight ExtraBold"/>
                <a:cs typeface="Inter Tight ExtraBold"/>
                <a:sym typeface="Inter Tight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0" name="Google Shape;100;p13"/>
          <p:cNvSpPr txBox="1">
            <a:spLocks noGrp="1"/>
          </p:cNvSpPr>
          <p:nvPr>
            <p:ph type="subTitle" idx="9"/>
          </p:nvPr>
        </p:nvSpPr>
        <p:spPr>
          <a:xfrm>
            <a:off x="6091075" y="2079727"/>
            <a:ext cx="1750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a:solidFill>
                  <a:schemeClr val="dk1"/>
                </a:solidFill>
                <a:latin typeface="Inter Tight ExtraBold"/>
                <a:ea typeface="Inter Tight ExtraBold"/>
                <a:cs typeface="Inter Tight ExtraBold"/>
                <a:sym typeface="Inter Tight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1" name="Google Shape;101;p13"/>
          <p:cNvSpPr txBox="1">
            <a:spLocks noGrp="1"/>
          </p:cNvSpPr>
          <p:nvPr>
            <p:ph type="subTitle" idx="13"/>
          </p:nvPr>
        </p:nvSpPr>
        <p:spPr>
          <a:xfrm>
            <a:off x="1302125" y="3600277"/>
            <a:ext cx="1750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a:solidFill>
                  <a:schemeClr val="dk1"/>
                </a:solidFill>
                <a:latin typeface="Inter Tight ExtraBold"/>
                <a:ea typeface="Inter Tight ExtraBold"/>
                <a:cs typeface="Inter Tight ExtraBold"/>
                <a:sym typeface="Inter Tight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2" name="Google Shape;102;p13"/>
          <p:cNvSpPr txBox="1">
            <a:spLocks noGrp="1"/>
          </p:cNvSpPr>
          <p:nvPr>
            <p:ph type="subTitle" idx="14"/>
          </p:nvPr>
        </p:nvSpPr>
        <p:spPr>
          <a:xfrm>
            <a:off x="3696599" y="3600277"/>
            <a:ext cx="1750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a:solidFill>
                  <a:schemeClr val="dk1"/>
                </a:solidFill>
                <a:latin typeface="Inter Tight ExtraBold"/>
                <a:ea typeface="Inter Tight ExtraBold"/>
                <a:cs typeface="Inter Tight ExtraBold"/>
                <a:sym typeface="Inter Tight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3" name="Google Shape;103;p13"/>
          <p:cNvSpPr txBox="1">
            <a:spLocks noGrp="1"/>
          </p:cNvSpPr>
          <p:nvPr>
            <p:ph type="subTitle" idx="15"/>
          </p:nvPr>
        </p:nvSpPr>
        <p:spPr>
          <a:xfrm>
            <a:off x="6091075" y="3600277"/>
            <a:ext cx="1750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a:solidFill>
                  <a:schemeClr val="dk1"/>
                </a:solidFill>
                <a:latin typeface="Inter Tight ExtraBold"/>
                <a:ea typeface="Inter Tight ExtraBold"/>
                <a:cs typeface="Inter Tight ExtraBold"/>
                <a:sym typeface="Inter Tight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104" name="Google Shape;104;p13"/>
          <p:cNvGrpSpPr/>
          <p:nvPr/>
        </p:nvGrpSpPr>
        <p:grpSpPr>
          <a:xfrm>
            <a:off x="-1920818" y="0"/>
            <a:ext cx="11064818" cy="6103880"/>
            <a:chOff x="-1920818" y="0"/>
            <a:chExt cx="11064818" cy="6103880"/>
          </a:xfrm>
        </p:grpSpPr>
        <p:pic>
          <p:nvPicPr>
            <p:cNvPr id="105" name="Google Shape;105;p13"/>
            <p:cNvPicPr preferRelativeResize="0"/>
            <p:nvPr/>
          </p:nvPicPr>
          <p:blipFill>
            <a:blip r:embed="rId2">
              <a:alphaModFix/>
            </a:blip>
            <a:stretch>
              <a:fillRect/>
            </a:stretch>
          </p:blipFill>
          <p:spPr>
            <a:xfrm rot="3906218">
              <a:off x="-1428738" y="3371220"/>
              <a:ext cx="2162775" cy="2465577"/>
            </a:xfrm>
            <a:prstGeom prst="rect">
              <a:avLst/>
            </a:prstGeom>
            <a:noFill/>
            <a:ln>
              <a:noFill/>
            </a:ln>
          </p:spPr>
        </p:pic>
        <p:sp>
          <p:nvSpPr>
            <p:cNvPr id="106" name="Google Shape;106;p13"/>
            <p:cNvSpPr/>
            <p:nvPr/>
          </p:nvSpPr>
          <p:spPr>
            <a:xfrm rot="10800000">
              <a:off x="7978500" y="0"/>
              <a:ext cx="1165500" cy="1164300"/>
            </a:xfrm>
            <a:prstGeom prst="rtTriangl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3">
  <p:cSld name="CUSTOM_4_2">
    <p:spTree>
      <p:nvGrpSpPr>
        <p:cNvPr id="1" name="Shape 141"/>
        <p:cNvGrpSpPr/>
        <p:nvPr/>
      </p:nvGrpSpPr>
      <p:grpSpPr>
        <a:xfrm>
          <a:off x="0" y="0"/>
          <a:ext cx="0" cy="0"/>
          <a:chOff x="0" y="0"/>
          <a:chExt cx="0" cy="0"/>
        </a:xfrm>
      </p:grpSpPr>
      <p:sp>
        <p:nvSpPr>
          <p:cNvPr id="142" name="Google Shape;142;p18"/>
          <p:cNvSpPr txBox="1">
            <a:spLocks noGrp="1"/>
          </p:cNvSpPr>
          <p:nvPr>
            <p:ph type="title"/>
          </p:nvPr>
        </p:nvSpPr>
        <p:spPr>
          <a:xfrm>
            <a:off x="1340675" y="1924850"/>
            <a:ext cx="3291900" cy="6312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43" name="Google Shape;143;p18"/>
          <p:cNvSpPr txBox="1">
            <a:spLocks noGrp="1"/>
          </p:cNvSpPr>
          <p:nvPr>
            <p:ph type="subTitle" idx="1"/>
          </p:nvPr>
        </p:nvSpPr>
        <p:spPr>
          <a:xfrm>
            <a:off x="1340675" y="2555976"/>
            <a:ext cx="3291900" cy="805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144" name="Google Shape;144;p18"/>
          <p:cNvGrpSpPr/>
          <p:nvPr/>
        </p:nvGrpSpPr>
        <p:grpSpPr>
          <a:xfrm>
            <a:off x="-1920818" y="0"/>
            <a:ext cx="11064818" cy="6103880"/>
            <a:chOff x="-1920818" y="0"/>
            <a:chExt cx="11064818" cy="6103880"/>
          </a:xfrm>
        </p:grpSpPr>
        <p:pic>
          <p:nvPicPr>
            <p:cNvPr id="145" name="Google Shape;145;p18"/>
            <p:cNvPicPr preferRelativeResize="0"/>
            <p:nvPr/>
          </p:nvPicPr>
          <p:blipFill>
            <a:blip r:embed="rId2">
              <a:alphaModFix/>
            </a:blip>
            <a:stretch>
              <a:fillRect/>
            </a:stretch>
          </p:blipFill>
          <p:spPr>
            <a:xfrm rot="3906218">
              <a:off x="-1428738" y="3371220"/>
              <a:ext cx="2162775" cy="2465577"/>
            </a:xfrm>
            <a:prstGeom prst="rect">
              <a:avLst/>
            </a:prstGeom>
            <a:noFill/>
            <a:ln>
              <a:noFill/>
            </a:ln>
          </p:spPr>
        </p:pic>
        <p:sp>
          <p:nvSpPr>
            <p:cNvPr id="146" name="Google Shape;146;p18"/>
            <p:cNvSpPr/>
            <p:nvPr/>
          </p:nvSpPr>
          <p:spPr>
            <a:xfrm rot="10800000">
              <a:off x="7978500" y="0"/>
              <a:ext cx="1165500" cy="1164300"/>
            </a:xfrm>
            <a:prstGeom prst="rtTriangl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4">
  <p:cSld name="CUSTOM_4_1_1">
    <p:spTree>
      <p:nvGrpSpPr>
        <p:cNvPr id="1" name="Shape 147"/>
        <p:cNvGrpSpPr/>
        <p:nvPr/>
      </p:nvGrpSpPr>
      <p:grpSpPr>
        <a:xfrm>
          <a:off x="0" y="0"/>
          <a:ext cx="0" cy="0"/>
          <a:chOff x="0" y="0"/>
          <a:chExt cx="0" cy="0"/>
        </a:xfrm>
      </p:grpSpPr>
      <p:sp>
        <p:nvSpPr>
          <p:cNvPr id="148" name="Google Shape;148;p19"/>
          <p:cNvSpPr txBox="1">
            <a:spLocks noGrp="1"/>
          </p:cNvSpPr>
          <p:nvPr>
            <p:ph type="title"/>
          </p:nvPr>
        </p:nvSpPr>
        <p:spPr>
          <a:xfrm>
            <a:off x="720000" y="978425"/>
            <a:ext cx="3410400" cy="11904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b="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49" name="Google Shape;149;p19"/>
          <p:cNvSpPr txBox="1">
            <a:spLocks noGrp="1"/>
          </p:cNvSpPr>
          <p:nvPr>
            <p:ph type="body" idx="1"/>
          </p:nvPr>
        </p:nvSpPr>
        <p:spPr>
          <a:xfrm>
            <a:off x="720000" y="2269375"/>
            <a:ext cx="4565100" cy="1921800"/>
          </a:xfrm>
          <a:prstGeom prst="rect">
            <a:avLst/>
          </a:prstGeom>
        </p:spPr>
        <p:txBody>
          <a:bodyPr spcFirstLastPara="1" wrap="square" lIns="91425" tIns="91425" rIns="91425" bIns="91425" anchor="t" anchorCtr="0">
            <a:noAutofit/>
          </a:bodyPr>
          <a:lstStyle>
            <a:lvl1pPr marL="457200" lvl="0" indent="-323850" rtl="0">
              <a:spcBef>
                <a:spcPts val="0"/>
              </a:spcBef>
              <a:spcAft>
                <a:spcPts val="0"/>
              </a:spcAft>
              <a:buClr>
                <a:srgbClr val="D1B4E5"/>
              </a:buClr>
              <a:buSzPts val="1500"/>
              <a:buFont typeface="Barlow"/>
              <a:buAutoNum type="arabicPeriod"/>
              <a:defRPr/>
            </a:lvl1pPr>
            <a:lvl2pPr marL="914400" lvl="1" indent="-317500" rtl="0">
              <a:lnSpc>
                <a:spcPct val="100000"/>
              </a:lnSpc>
              <a:spcBef>
                <a:spcPts val="0"/>
              </a:spcBef>
              <a:spcAft>
                <a:spcPts val="0"/>
              </a:spcAft>
              <a:buSzPts val="1400"/>
              <a:buFont typeface="Arimo"/>
              <a:buAutoNum type="alphaLcPeriod"/>
              <a:defRPr/>
            </a:lvl2pPr>
            <a:lvl3pPr marL="1371600" lvl="2" indent="-317500" rtl="0">
              <a:lnSpc>
                <a:spcPct val="100000"/>
              </a:lnSpc>
              <a:spcBef>
                <a:spcPts val="0"/>
              </a:spcBef>
              <a:spcAft>
                <a:spcPts val="0"/>
              </a:spcAft>
              <a:buSzPts val="1400"/>
              <a:buFont typeface="Arimo"/>
              <a:buAutoNum type="romanLcPeriod"/>
              <a:defRPr/>
            </a:lvl3pPr>
            <a:lvl4pPr marL="1828800" lvl="3" indent="-317500" rtl="0">
              <a:lnSpc>
                <a:spcPct val="100000"/>
              </a:lnSpc>
              <a:spcBef>
                <a:spcPts val="0"/>
              </a:spcBef>
              <a:spcAft>
                <a:spcPts val="0"/>
              </a:spcAft>
              <a:buSzPts val="1400"/>
              <a:buFont typeface="Arimo"/>
              <a:buAutoNum type="arabicPeriod"/>
              <a:defRPr/>
            </a:lvl4pPr>
            <a:lvl5pPr marL="2286000" lvl="4" indent="-317500" rtl="0">
              <a:lnSpc>
                <a:spcPct val="100000"/>
              </a:lnSpc>
              <a:spcBef>
                <a:spcPts val="0"/>
              </a:spcBef>
              <a:spcAft>
                <a:spcPts val="0"/>
              </a:spcAft>
              <a:buSzPts val="1400"/>
              <a:buFont typeface="Arimo"/>
              <a:buAutoNum type="alphaLcPeriod"/>
              <a:defRPr/>
            </a:lvl5pPr>
            <a:lvl6pPr marL="2743200" lvl="5" indent="-317500" rtl="0">
              <a:lnSpc>
                <a:spcPct val="100000"/>
              </a:lnSpc>
              <a:spcBef>
                <a:spcPts val="0"/>
              </a:spcBef>
              <a:spcAft>
                <a:spcPts val="0"/>
              </a:spcAft>
              <a:buSzPts val="1400"/>
              <a:buFont typeface="Arimo"/>
              <a:buAutoNum type="romanLcPeriod"/>
              <a:defRPr/>
            </a:lvl6pPr>
            <a:lvl7pPr marL="3200400" lvl="6" indent="-317500" rtl="0">
              <a:lnSpc>
                <a:spcPct val="100000"/>
              </a:lnSpc>
              <a:spcBef>
                <a:spcPts val="0"/>
              </a:spcBef>
              <a:spcAft>
                <a:spcPts val="0"/>
              </a:spcAft>
              <a:buSzPts val="1400"/>
              <a:buFont typeface="Arimo"/>
              <a:buAutoNum type="arabicPeriod"/>
              <a:defRPr/>
            </a:lvl7pPr>
            <a:lvl8pPr marL="3657600" lvl="7" indent="-317500" rtl="0">
              <a:lnSpc>
                <a:spcPct val="100000"/>
              </a:lnSpc>
              <a:spcBef>
                <a:spcPts val="0"/>
              </a:spcBef>
              <a:spcAft>
                <a:spcPts val="0"/>
              </a:spcAft>
              <a:buSzPts val="1400"/>
              <a:buFont typeface="Arimo"/>
              <a:buAutoNum type="alphaLcPeriod"/>
              <a:defRPr/>
            </a:lvl8pPr>
            <a:lvl9pPr marL="4114800" lvl="8" indent="-317500" rtl="0">
              <a:lnSpc>
                <a:spcPct val="100000"/>
              </a:lnSpc>
              <a:spcBef>
                <a:spcPts val="0"/>
              </a:spcBef>
              <a:spcAft>
                <a:spcPts val="0"/>
              </a:spcAft>
              <a:buSzPts val="1400"/>
              <a:buFont typeface="Arimo"/>
              <a:buAutoNum type="romanLcPeriod"/>
              <a:defRPr/>
            </a:lvl9pPr>
          </a:lstStyle>
          <a:p>
            <a:endParaRPr/>
          </a:p>
        </p:txBody>
      </p:sp>
      <p:sp>
        <p:nvSpPr>
          <p:cNvPr id="150" name="Google Shape;150;p19"/>
          <p:cNvSpPr>
            <a:spLocks noGrp="1"/>
          </p:cNvSpPr>
          <p:nvPr>
            <p:ph type="pic" idx="2"/>
          </p:nvPr>
        </p:nvSpPr>
        <p:spPr>
          <a:xfrm>
            <a:off x="5375013" y="0"/>
            <a:ext cx="3777300" cy="5143500"/>
          </a:xfrm>
          <a:prstGeom prst="rect">
            <a:avLst/>
          </a:prstGeom>
          <a:noFill/>
          <a:ln>
            <a:noFill/>
          </a:ln>
        </p:spPr>
      </p:sp>
      <p:pic>
        <p:nvPicPr>
          <p:cNvPr id="151" name="Google Shape;151;p19"/>
          <p:cNvPicPr preferRelativeResize="0"/>
          <p:nvPr/>
        </p:nvPicPr>
        <p:blipFill>
          <a:blip r:embed="rId2">
            <a:alphaModFix/>
          </a:blip>
          <a:stretch>
            <a:fillRect/>
          </a:stretch>
        </p:blipFill>
        <p:spPr>
          <a:xfrm rot="-7433160" flipH="1">
            <a:off x="-1209362" y="-246094"/>
            <a:ext cx="2162776" cy="24655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99"/>
        <p:cNvGrpSpPr/>
        <p:nvPr/>
      </p:nvGrpSpPr>
      <p:grpSpPr>
        <a:xfrm>
          <a:off x="0" y="0"/>
          <a:ext cx="0" cy="0"/>
          <a:chOff x="0" y="0"/>
          <a:chExt cx="0" cy="0"/>
        </a:xfrm>
      </p:grpSpPr>
      <p:sp>
        <p:nvSpPr>
          <p:cNvPr id="200" name="Google Shape;200;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01" name="Google Shape;201;p25"/>
          <p:cNvSpPr txBox="1">
            <a:spLocks noGrp="1"/>
          </p:cNvSpPr>
          <p:nvPr>
            <p:ph type="subTitle" idx="1"/>
          </p:nvPr>
        </p:nvSpPr>
        <p:spPr>
          <a:xfrm>
            <a:off x="1024800" y="1710161"/>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2" name="Google Shape;202;p25"/>
          <p:cNvSpPr txBox="1">
            <a:spLocks noGrp="1"/>
          </p:cNvSpPr>
          <p:nvPr>
            <p:ph type="subTitle" idx="2"/>
          </p:nvPr>
        </p:nvSpPr>
        <p:spPr>
          <a:xfrm>
            <a:off x="3579000" y="1710161"/>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3" name="Google Shape;203;p25"/>
          <p:cNvSpPr txBox="1">
            <a:spLocks noGrp="1"/>
          </p:cNvSpPr>
          <p:nvPr>
            <p:ph type="subTitle" idx="3"/>
          </p:nvPr>
        </p:nvSpPr>
        <p:spPr>
          <a:xfrm>
            <a:off x="1024800" y="344045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4" name="Google Shape;204;p25"/>
          <p:cNvSpPr txBox="1">
            <a:spLocks noGrp="1"/>
          </p:cNvSpPr>
          <p:nvPr>
            <p:ph type="subTitle" idx="4"/>
          </p:nvPr>
        </p:nvSpPr>
        <p:spPr>
          <a:xfrm>
            <a:off x="3578998" y="344045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5" name="Google Shape;205;p25"/>
          <p:cNvSpPr txBox="1">
            <a:spLocks noGrp="1"/>
          </p:cNvSpPr>
          <p:nvPr>
            <p:ph type="subTitle" idx="5"/>
          </p:nvPr>
        </p:nvSpPr>
        <p:spPr>
          <a:xfrm>
            <a:off x="6133197" y="1710161"/>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6" name="Google Shape;206;p25"/>
          <p:cNvSpPr txBox="1">
            <a:spLocks noGrp="1"/>
          </p:cNvSpPr>
          <p:nvPr>
            <p:ph type="subTitle" idx="6"/>
          </p:nvPr>
        </p:nvSpPr>
        <p:spPr>
          <a:xfrm>
            <a:off x="6133197" y="344045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7" name="Google Shape;207;p25"/>
          <p:cNvSpPr txBox="1">
            <a:spLocks noGrp="1"/>
          </p:cNvSpPr>
          <p:nvPr>
            <p:ph type="subTitle" idx="7"/>
          </p:nvPr>
        </p:nvSpPr>
        <p:spPr>
          <a:xfrm>
            <a:off x="1024800" y="1351763"/>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900">
                <a:solidFill>
                  <a:schemeClr val="dk1"/>
                </a:solidFill>
                <a:latin typeface="Inter Tight ExtraBold"/>
                <a:ea typeface="Inter Tight ExtraBold"/>
                <a:cs typeface="Inter Tight ExtraBold"/>
                <a:sym typeface="Inter Tight ExtraBold"/>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08" name="Google Shape;208;p25"/>
          <p:cNvSpPr txBox="1">
            <a:spLocks noGrp="1"/>
          </p:cNvSpPr>
          <p:nvPr>
            <p:ph type="subTitle" idx="8"/>
          </p:nvPr>
        </p:nvSpPr>
        <p:spPr>
          <a:xfrm>
            <a:off x="3579000" y="1351763"/>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900">
                <a:solidFill>
                  <a:schemeClr val="dk1"/>
                </a:solidFill>
                <a:latin typeface="Inter Tight ExtraBold"/>
                <a:ea typeface="Inter Tight ExtraBold"/>
                <a:cs typeface="Inter Tight ExtraBold"/>
                <a:sym typeface="Inter Tight ExtraBold"/>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09" name="Google Shape;209;p25"/>
          <p:cNvSpPr txBox="1">
            <a:spLocks noGrp="1"/>
          </p:cNvSpPr>
          <p:nvPr>
            <p:ph type="subTitle" idx="9"/>
          </p:nvPr>
        </p:nvSpPr>
        <p:spPr>
          <a:xfrm>
            <a:off x="6133197" y="1351763"/>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900">
                <a:solidFill>
                  <a:schemeClr val="dk1"/>
                </a:solidFill>
                <a:latin typeface="Inter Tight ExtraBold"/>
                <a:ea typeface="Inter Tight ExtraBold"/>
                <a:cs typeface="Inter Tight ExtraBold"/>
                <a:sym typeface="Inter Tight ExtraBold"/>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10" name="Google Shape;210;p25"/>
          <p:cNvSpPr txBox="1">
            <a:spLocks noGrp="1"/>
          </p:cNvSpPr>
          <p:nvPr>
            <p:ph type="subTitle" idx="13"/>
          </p:nvPr>
        </p:nvSpPr>
        <p:spPr>
          <a:xfrm>
            <a:off x="1024800" y="3078840"/>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900">
                <a:solidFill>
                  <a:schemeClr val="dk1"/>
                </a:solidFill>
                <a:latin typeface="Inter Tight ExtraBold"/>
                <a:ea typeface="Inter Tight ExtraBold"/>
                <a:cs typeface="Inter Tight ExtraBold"/>
                <a:sym typeface="Inter Tight ExtraBold"/>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11" name="Google Shape;211;p25"/>
          <p:cNvSpPr txBox="1">
            <a:spLocks noGrp="1"/>
          </p:cNvSpPr>
          <p:nvPr>
            <p:ph type="subTitle" idx="14"/>
          </p:nvPr>
        </p:nvSpPr>
        <p:spPr>
          <a:xfrm>
            <a:off x="3579000" y="3078840"/>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900">
                <a:solidFill>
                  <a:schemeClr val="dk1"/>
                </a:solidFill>
                <a:latin typeface="Inter Tight ExtraBold"/>
                <a:ea typeface="Inter Tight ExtraBold"/>
                <a:cs typeface="Inter Tight ExtraBold"/>
                <a:sym typeface="Inter Tight ExtraBold"/>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12" name="Google Shape;212;p25"/>
          <p:cNvSpPr txBox="1">
            <a:spLocks noGrp="1"/>
          </p:cNvSpPr>
          <p:nvPr>
            <p:ph type="subTitle" idx="15"/>
          </p:nvPr>
        </p:nvSpPr>
        <p:spPr>
          <a:xfrm>
            <a:off x="6133197" y="3078840"/>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900">
                <a:solidFill>
                  <a:schemeClr val="dk1"/>
                </a:solidFill>
                <a:latin typeface="Inter Tight ExtraBold"/>
                <a:ea typeface="Inter Tight ExtraBold"/>
                <a:cs typeface="Inter Tight ExtraBold"/>
                <a:sym typeface="Inter Tight ExtraBold"/>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grpSp>
        <p:nvGrpSpPr>
          <p:cNvPr id="213" name="Google Shape;213;p25"/>
          <p:cNvGrpSpPr/>
          <p:nvPr/>
        </p:nvGrpSpPr>
        <p:grpSpPr>
          <a:xfrm>
            <a:off x="-1754293" y="-598349"/>
            <a:ext cx="10910092" cy="5741849"/>
            <a:chOff x="-1754293" y="-598349"/>
            <a:chExt cx="10910092" cy="5741849"/>
          </a:xfrm>
        </p:grpSpPr>
        <p:pic>
          <p:nvPicPr>
            <p:cNvPr id="214" name="Google Shape;214;p25"/>
            <p:cNvPicPr preferRelativeResize="0"/>
            <p:nvPr/>
          </p:nvPicPr>
          <p:blipFill>
            <a:blip r:embed="rId2">
              <a:alphaModFix/>
            </a:blip>
            <a:stretch>
              <a:fillRect/>
            </a:stretch>
          </p:blipFill>
          <p:spPr>
            <a:xfrm rot="-7433160" flipH="1">
              <a:off x="-1209362" y="-246094"/>
              <a:ext cx="2162776" cy="2465580"/>
            </a:xfrm>
            <a:prstGeom prst="rect">
              <a:avLst/>
            </a:prstGeom>
            <a:noFill/>
            <a:ln>
              <a:noFill/>
            </a:ln>
          </p:spPr>
        </p:pic>
        <p:sp>
          <p:nvSpPr>
            <p:cNvPr id="215" name="Google Shape;215;p25"/>
            <p:cNvSpPr/>
            <p:nvPr/>
          </p:nvSpPr>
          <p:spPr>
            <a:xfrm flipH="1">
              <a:off x="7990300" y="3979200"/>
              <a:ext cx="1165500" cy="1164300"/>
            </a:xfrm>
            <a:prstGeom prst="rtTriangl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300"/>
              <a:buFont typeface="Inter Tight ExtraBold"/>
              <a:buNone/>
              <a:defRPr sz="3300">
                <a:solidFill>
                  <a:schemeClr val="dk1"/>
                </a:solidFill>
                <a:latin typeface="Inter Tight ExtraBold"/>
                <a:ea typeface="Inter Tight ExtraBold"/>
                <a:cs typeface="Inter Tight ExtraBold"/>
                <a:sym typeface="Inter Tight ExtraBold"/>
              </a:defRPr>
            </a:lvl1pPr>
            <a:lvl2pPr lvl="1" rtl="0">
              <a:spcBef>
                <a:spcPts val="0"/>
              </a:spcBef>
              <a:spcAft>
                <a:spcPts val="0"/>
              </a:spcAft>
              <a:buClr>
                <a:schemeClr val="dk1"/>
              </a:buClr>
              <a:buSzPts val="3300"/>
              <a:buFont typeface="Inter Tight ExtraBold"/>
              <a:buNone/>
              <a:defRPr sz="3300">
                <a:solidFill>
                  <a:schemeClr val="dk1"/>
                </a:solidFill>
                <a:latin typeface="Inter Tight ExtraBold"/>
                <a:ea typeface="Inter Tight ExtraBold"/>
                <a:cs typeface="Inter Tight ExtraBold"/>
                <a:sym typeface="Inter Tight ExtraBold"/>
              </a:defRPr>
            </a:lvl2pPr>
            <a:lvl3pPr lvl="2" rtl="0">
              <a:spcBef>
                <a:spcPts val="0"/>
              </a:spcBef>
              <a:spcAft>
                <a:spcPts val="0"/>
              </a:spcAft>
              <a:buClr>
                <a:schemeClr val="dk1"/>
              </a:buClr>
              <a:buSzPts val="3300"/>
              <a:buFont typeface="Inter Tight ExtraBold"/>
              <a:buNone/>
              <a:defRPr sz="3300">
                <a:solidFill>
                  <a:schemeClr val="dk1"/>
                </a:solidFill>
                <a:latin typeface="Inter Tight ExtraBold"/>
                <a:ea typeface="Inter Tight ExtraBold"/>
                <a:cs typeface="Inter Tight ExtraBold"/>
                <a:sym typeface="Inter Tight ExtraBold"/>
              </a:defRPr>
            </a:lvl3pPr>
            <a:lvl4pPr lvl="3" rtl="0">
              <a:spcBef>
                <a:spcPts val="0"/>
              </a:spcBef>
              <a:spcAft>
                <a:spcPts val="0"/>
              </a:spcAft>
              <a:buClr>
                <a:schemeClr val="dk1"/>
              </a:buClr>
              <a:buSzPts val="3300"/>
              <a:buFont typeface="Inter Tight ExtraBold"/>
              <a:buNone/>
              <a:defRPr sz="3300">
                <a:solidFill>
                  <a:schemeClr val="dk1"/>
                </a:solidFill>
                <a:latin typeface="Inter Tight ExtraBold"/>
                <a:ea typeface="Inter Tight ExtraBold"/>
                <a:cs typeface="Inter Tight ExtraBold"/>
                <a:sym typeface="Inter Tight ExtraBold"/>
              </a:defRPr>
            </a:lvl4pPr>
            <a:lvl5pPr lvl="4" rtl="0">
              <a:spcBef>
                <a:spcPts val="0"/>
              </a:spcBef>
              <a:spcAft>
                <a:spcPts val="0"/>
              </a:spcAft>
              <a:buClr>
                <a:schemeClr val="dk1"/>
              </a:buClr>
              <a:buSzPts val="3300"/>
              <a:buFont typeface="Inter Tight ExtraBold"/>
              <a:buNone/>
              <a:defRPr sz="3300">
                <a:solidFill>
                  <a:schemeClr val="dk1"/>
                </a:solidFill>
                <a:latin typeface="Inter Tight ExtraBold"/>
                <a:ea typeface="Inter Tight ExtraBold"/>
                <a:cs typeface="Inter Tight ExtraBold"/>
                <a:sym typeface="Inter Tight ExtraBold"/>
              </a:defRPr>
            </a:lvl5pPr>
            <a:lvl6pPr lvl="5" rtl="0">
              <a:spcBef>
                <a:spcPts val="0"/>
              </a:spcBef>
              <a:spcAft>
                <a:spcPts val="0"/>
              </a:spcAft>
              <a:buClr>
                <a:schemeClr val="dk1"/>
              </a:buClr>
              <a:buSzPts val="3300"/>
              <a:buFont typeface="Inter Tight ExtraBold"/>
              <a:buNone/>
              <a:defRPr sz="3300">
                <a:solidFill>
                  <a:schemeClr val="dk1"/>
                </a:solidFill>
                <a:latin typeface="Inter Tight ExtraBold"/>
                <a:ea typeface="Inter Tight ExtraBold"/>
                <a:cs typeface="Inter Tight ExtraBold"/>
                <a:sym typeface="Inter Tight ExtraBold"/>
              </a:defRPr>
            </a:lvl6pPr>
            <a:lvl7pPr lvl="6" rtl="0">
              <a:spcBef>
                <a:spcPts val="0"/>
              </a:spcBef>
              <a:spcAft>
                <a:spcPts val="0"/>
              </a:spcAft>
              <a:buClr>
                <a:schemeClr val="dk1"/>
              </a:buClr>
              <a:buSzPts val="3300"/>
              <a:buFont typeface="Inter Tight ExtraBold"/>
              <a:buNone/>
              <a:defRPr sz="3300">
                <a:solidFill>
                  <a:schemeClr val="dk1"/>
                </a:solidFill>
                <a:latin typeface="Inter Tight ExtraBold"/>
                <a:ea typeface="Inter Tight ExtraBold"/>
                <a:cs typeface="Inter Tight ExtraBold"/>
                <a:sym typeface="Inter Tight ExtraBold"/>
              </a:defRPr>
            </a:lvl7pPr>
            <a:lvl8pPr lvl="7" rtl="0">
              <a:spcBef>
                <a:spcPts val="0"/>
              </a:spcBef>
              <a:spcAft>
                <a:spcPts val="0"/>
              </a:spcAft>
              <a:buClr>
                <a:schemeClr val="dk1"/>
              </a:buClr>
              <a:buSzPts val="3300"/>
              <a:buFont typeface="Inter Tight ExtraBold"/>
              <a:buNone/>
              <a:defRPr sz="3300">
                <a:solidFill>
                  <a:schemeClr val="dk1"/>
                </a:solidFill>
                <a:latin typeface="Inter Tight ExtraBold"/>
                <a:ea typeface="Inter Tight ExtraBold"/>
                <a:cs typeface="Inter Tight ExtraBold"/>
                <a:sym typeface="Inter Tight ExtraBold"/>
              </a:defRPr>
            </a:lvl8pPr>
            <a:lvl9pPr lvl="8" rtl="0">
              <a:spcBef>
                <a:spcPts val="0"/>
              </a:spcBef>
              <a:spcAft>
                <a:spcPts val="0"/>
              </a:spcAft>
              <a:buClr>
                <a:schemeClr val="dk1"/>
              </a:buClr>
              <a:buSzPts val="3300"/>
              <a:buFont typeface="Inter Tight ExtraBold"/>
              <a:buNone/>
              <a:defRPr sz="3300">
                <a:solidFill>
                  <a:schemeClr val="dk1"/>
                </a:solidFill>
                <a:latin typeface="Inter Tight ExtraBold"/>
                <a:ea typeface="Inter Tight ExtraBold"/>
                <a:cs typeface="Inter Tight ExtraBold"/>
                <a:sym typeface="Inter Tight Extra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1pPr>
            <a:lvl2pPr marL="914400" lvl="1"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2pPr>
            <a:lvl3pPr marL="1371600" lvl="2"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3pPr>
            <a:lvl4pPr marL="1828800" lvl="3"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4pPr>
            <a:lvl5pPr marL="2286000" lvl="4"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5pPr>
            <a:lvl6pPr marL="2743200" lvl="5"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6pPr>
            <a:lvl7pPr marL="3200400" lvl="6"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7pPr>
            <a:lvl8pPr marL="3657600" lvl="7"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8pPr>
            <a:lvl9pPr marL="4114800" lvl="8"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4" r:id="rId4"/>
    <p:sldLayoutId id="2147483658" r:id="rId5"/>
    <p:sldLayoutId id="2147483659" r:id="rId6"/>
    <p:sldLayoutId id="2147483664" r:id="rId7"/>
    <p:sldLayoutId id="2147483665" r:id="rId8"/>
    <p:sldLayoutId id="2147483671" r:id="rId9"/>
    <p:sldLayoutId id="2147483674" r:id="rId10"/>
    <p:sldLayoutId id="2147483677" r:id="rId11"/>
    <p:sldLayoutId id="2147483678"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4.png"/><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9.png"/><Relationship Id="rId7" Type="http://schemas.openxmlformats.org/officeDocument/2006/relationships/diagramColors" Target="../diagrams/colors3.xm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6"/>
          <p:cNvSpPr txBox="1">
            <a:spLocks noGrp="1"/>
          </p:cNvSpPr>
          <p:nvPr>
            <p:ph type="ctrTitle"/>
          </p:nvPr>
        </p:nvSpPr>
        <p:spPr>
          <a:xfrm>
            <a:off x="713291" y="1685832"/>
            <a:ext cx="4198200" cy="1701000"/>
          </a:xfrm>
          <a:prstGeom prst="rect">
            <a:avLst/>
          </a:prstGeom>
        </p:spPr>
        <p:txBody>
          <a:bodyPr spcFirstLastPara="1" wrap="square" lIns="91425" tIns="91425" rIns="91425" bIns="91425" anchor="t" anchorCtr="0">
            <a:noAutofit/>
          </a:bodyPr>
          <a:lstStyle/>
          <a:p>
            <a:r>
              <a:rPr lang="en-US" dirty="0"/>
              <a:t>Finca</a:t>
            </a:r>
          </a:p>
        </p:txBody>
      </p:sp>
      <p:sp>
        <p:nvSpPr>
          <p:cNvPr id="275" name="Google Shape;275;p36"/>
          <p:cNvSpPr txBox="1">
            <a:spLocks noGrp="1"/>
          </p:cNvSpPr>
          <p:nvPr>
            <p:ph type="subTitle" idx="1"/>
          </p:nvPr>
        </p:nvSpPr>
        <p:spPr>
          <a:xfrm>
            <a:off x="713291" y="2571750"/>
            <a:ext cx="4198200" cy="63236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uk-UA" dirty="0">
                <a:latin typeface="Sans Serif Collection" panose="020B0502040504020204" pitchFamily="34" charset="0"/>
                <a:ea typeface="Sans Serif Collection" panose="020B0502040504020204" pitchFamily="34" charset="0"/>
                <a:cs typeface="Sans Serif Collection" panose="020B0502040504020204" pitchFamily="34" charset="0"/>
              </a:rPr>
              <a:t>це персональний фінансовий трекер на основі штучного інтелекту</a:t>
            </a:r>
            <a:r>
              <a:rPr lang="en-US" dirty="0">
                <a:latin typeface="Sans Serif Collection" panose="020B0502040504020204" pitchFamily="34" charset="0"/>
                <a:ea typeface="Sans Serif Collection" panose="020B0502040504020204" pitchFamily="34" charset="0"/>
                <a:cs typeface="Sans Serif Collection" panose="020B0502040504020204" pitchFamily="34" charset="0"/>
              </a:rPr>
              <a:t>.</a:t>
            </a:r>
            <a:endParaRPr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pic>
        <p:nvPicPr>
          <p:cNvPr id="277" name="Google Shape;277;p36"/>
          <p:cNvPicPr preferRelativeResize="0"/>
          <p:nvPr/>
        </p:nvPicPr>
        <p:blipFill>
          <a:blip r:embed="rId3">
            <a:alphaModFix/>
          </a:blip>
          <a:stretch>
            <a:fillRect/>
          </a:stretch>
        </p:blipFill>
        <p:spPr>
          <a:xfrm rot="2423796">
            <a:off x="-1147531" y="3623611"/>
            <a:ext cx="2849359" cy="3248282"/>
          </a:xfrm>
          <a:prstGeom prst="rect">
            <a:avLst/>
          </a:prstGeom>
          <a:noFill/>
          <a:ln>
            <a:noFill/>
          </a:ln>
        </p:spPr>
      </p:pic>
      <p:sp>
        <p:nvSpPr>
          <p:cNvPr id="278" name="Google Shape;278;p36"/>
          <p:cNvSpPr/>
          <p:nvPr/>
        </p:nvSpPr>
        <p:spPr>
          <a:xfrm rot="10800000">
            <a:off x="7978500" y="0"/>
            <a:ext cx="1165500" cy="1164300"/>
          </a:xfrm>
          <a:prstGeom prst="rtTriangle">
            <a:avLst/>
          </a:prstGeom>
          <a:solidFill>
            <a:srgbClr val="6439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 name="TextBox 3">
            <a:extLst>
              <a:ext uri="{FF2B5EF4-FFF2-40B4-BE49-F238E27FC236}">
                <a16:creationId xmlns:a16="http://schemas.microsoft.com/office/drawing/2014/main" id="{EC44D165-84AE-447B-708B-14FAD16A3985}"/>
              </a:ext>
            </a:extLst>
          </p:cNvPr>
          <p:cNvSpPr txBox="1"/>
          <p:nvPr/>
        </p:nvSpPr>
        <p:spPr>
          <a:xfrm>
            <a:off x="713291" y="3566023"/>
            <a:ext cx="3769228" cy="307777"/>
          </a:xfrm>
          <a:prstGeom prst="rect">
            <a:avLst/>
          </a:prstGeom>
          <a:noFill/>
        </p:spPr>
        <p:txBody>
          <a:bodyPr wrap="square" rtlCol="0">
            <a:spAutoFit/>
          </a:bodyPr>
          <a:lstStyle/>
          <a:p>
            <a:r>
              <a:rPr lang="en-US" dirty="0">
                <a:latin typeface="Sans Serif Collection" panose="020B0502040504020204" pitchFamily="34" charset="0"/>
                <a:ea typeface="Sans Serif Collection" panose="020B0502040504020204" pitchFamily="34" charset="0"/>
                <a:cs typeface="Sans Serif Collection" panose="020B0502040504020204" pitchFamily="34" charset="0"/>
              </a:rPr>
              <a:t>by </a:t>
            </a:r>
            <a:r>
              <a:rPr lang="uk-UA" dirty="0">
                <a:latin typeface="Sans Serif Collection" panose="020B0502040504020204" pitchFamily="34" charset="0"/>
                <a:ea typeface="Sans Serif Collection" panose="020B0502040504020204" pitchFamily="34" charset="0"/>
                <a:cs typeface="Sans Serif Collection" panose="020B0502040504020204" pitchFamily="34" charset="0"/>
              </a:rPr>
              <a:t>Дутка Дем</a:t>
            </a:r>
            <a:r>
              <a:rPr lang="en-US" dirty="0">
                <a:latin typeface="Sans Serif Collection" panose="020B0502040504020204" pitchFamily="34" charset="0"/>
                <a:ea typeface="Sans Serif Collection" panose="020B0502040504020204" pitchFamily="34" charset="0"/>
                <a:cs typeface="Sans Serif Collection" panose="020B0502040504020204" pitchFamily="34" charset="0"/>
              </a:rPr>
              <a:t>’</a:t>
            </a:r>
            <a:r>
              <a:rPr lang="uk-UA" dirty="0">
                <a:latin typeface="Sans Serif Collection" panose="020B0502040504020204" pitchFamily="34" charset="0"/>
                <a:ea typeface="Sans Serif Collection" panose="020B0502040504020204" pitchFamily="34" charset="0"/>
                <a:cs typeface="Sans Serif Collection" panose="020B0502040504020204" pitchFamily="34" charset="0"/>
              </a:rPr>
              <a:t>ян </a:t>
            </a:r>
            <a:r>
              <a:rPr lang="en-US" dirty="0">
                <a:latin typeface="Sans Serif Collection" panose="020B0502040504020204" pitchFamily="34" charset="0"/>
                <a:ea typeface="Sans Serif Collection" panose="020B0502040504020204" pitchFamily="34" charset="0"/>
                <a:cs typeface="Sans Serif Collection" panose="020B0502040504020204" pitchFamily="34" charset="0"/>
              </a:rPr>
              <a:t>&amp; </a:t>
            </a:r>
            <a:r>
              <a:rPr lang="uk-UA" dirty="0">
                <a:latin typeface="Sans Serif Collection" panose="020B0502040504020204" pitchFamily="34" charset="0"/>
                <a:ea typeface="Sans Serif Collection" panose="020B0502040504020204" pitchFamily="34" charset="0"/>
                <a:cs typeface="Sans Serif Collection" panose="020B0502040504020204" pitchFamily="34" charset="0"/>
              </a:rPr>
              <a:t>Смоляк Іван</a:t>
            </a:r>
            <a:endParaRPr lang="en-US"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pic>
        <p:nvPicPr>
          <p:cNvPr id="8" name="Picture Placeholder 7" descr="A stack of money on a pink background&#10;&#10;AI-generated content may be incorrect.">
            <a:extLst>
              <a:ext uri="{FF2B5EF4-FFF2-40B4-BE49-F238E27FC236}">
                <a16:creationId xmlns:a16="http://schemas.microsoft.com/office/drawing/2014/main" id="{089BB5B8-1B9A-A685-1C92-712434C83794}"/>
              </a:ext>
            </a:extLst>
          </p:cNvPr>
          <p:cNvPicPr>
            <a:picLocks noGrp="1" noChangeAspect="1"/>
          </p:cNvPicPr>
          <p:nvPr>
            <p:ph type="pic" idx="2"/>
          </p:nvPr>
        </p:nvPicPr>
        <p:blipFill>
          <a:blip r:embed="rId4"/>
          <a:srcRect l="25539" r="25539"/>
          <a:stretch>
            <a:fillRect/>
          </a:stretch>
        </p:blipFill>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8E1CE-2085-C6FA-2B31-A0AA7DA422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AFFD47-B9C0-C639-B1D9-AD1543CAF1C5}"/>
              </a:ext>
            </a:extLst>
          </p:cNvPr>
          <p:cNvSpPr>
            <a:spLocks noGrp="1"/>
          </p:cNvSpPr>
          <p:nvPr>
            <p:ph type="ctrTitle"/>
          </p:nvPr>
        </p:nvSpPr>
        <p:spPr>
          <a:xfrm>
            <a:off x="373800" y="1030890"/>
            <a:ext cx="3839612" cy="623679"/>
          </a:xfrm>
          <a:ln w="12700"/>
        </p:spPr>
        <p:txBody>
          <a:bodyPr/>
          <a:lstStyle/>
          <a:p>
            <a:r>
              <a:rPr lang="en-US" sz="3200" b="1" dirty="0">
                <a:latin typeface="Inter Tight ExtraBold" panose="020B0604020202020204" charset="0"/>
                <a:ea typeface="Inter Tight ExtraBold" panose="020B0604020202020204" charset="0"/>
                <a:cs typeface="Inter Tight ExtraBold" panose="020B0604020202020204" charset="0"/>
              </a:rPr>
              <a:t>Personal Capital</a:t>
            </a:r>
            <a:endParaRPr lang="en-US" sz="3200" dirty="0">
              <a:latin typeface="Inter Tight ExtraBold" panose="020B0604020202020204" charset="0"/>
              <a:ea typeface="Inter Tight ExtraBold" panose="020B0604020202020204" charset="0"/>
              <a:cs typeface="Inter Tight ExtraBold" panose="020B0604020202020204" charset="0"/>
            </a:endParaRPr>
          </a:p>
        </p:txBody>
      </p:sp>
      <p:sp>
        <p:nvSpPr>
          <p:cNvPr id="3" name="Subtitle 2">
            <a:extLst>
              <a:ext uri="{FF2B5EF4-FFF2-40B4-BE49-F238E27FC236}">
                <a16:creationId xmlns:a16="http://schemas.microsoft.com/office/drawing/2014/main" id="{E8EE887B-2FE5-D434-FFF3-8B9B866C34EA}"/>
              </a:ext>
            </a:extLst>
          </p:cNvPr>
          <p:cNvSpPr>
            <a:spLocks noGrp="1"/>
          </p:cNvSpPr>
          <p:nvPr>
            <p:ph type="subTitle" idx="1"/>
          </p:nvPr>
        </p:nvSpPr>
        <p:spPr>
          <a:xfrm>
            <a:off x="373800" y="1759221"/>
            <a:ext cx="4198200" cy="1054344"/>
          </a:xfrm>
          <a:noFill/>
          <a:ln w="127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a:lstStyle/>
          <a:p>
            <a:pPr>
              <a:buNone/>
            </a:pPr>
            <a:r>
              <a:rPr lang="uk-UA" sz="1000" b="1" dirty="0">
                <a:latin typeface="Sans Serif Collection" panose="020B0502040504020204" pitchFamily="34" charset="0"/>
                <a:ea typeface="Sans Serif Collection" panose="020B0502040504020204" pitchFamily="34" charset="0"/>
                <a:cs typeface="Sans Serif Collection" panose="020B0502040504020204" pitchFamily="34" charset="0"/>
              </a:rPr>
              <a:t>Переваги:</a:t>
            </a:r>
            <a:endParaRPr lang="uk-UA" sz="10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buFont typeface="Arial" panose="020B0604020202020204" pitchFamily="34" charset="0"/>
              <a:buChar char="•"/>
            </a:pPr>
            <a:r>
              <a:rPr lang="uk-UA" sz="1000" dirty="0">
                <a:latin typeface="Sans Serif Collection" panose="020B0502040504020204" pitchFamily="34" charset="0"/>
                <a:ea typeface="Sans Serif Collection" panose="020B0502040504020204" pitchFamily="34" charset="0"/>
                <a:cs typeface="Sans Serif Collection" panose="020B0502040504020204" pitchFamily="34" charset="0"/>
              </a:rPr>
              <a:t>Потужні інструменти для відстеження та аналізу інвестицій.</a:t>
            </a:r>
          </a:p>
          <a:p>
            <a:pPr>
              <a:buFont typeface="Arial" panose="020B0604020202020204" pitchFamily="34" charset="0"/>
              <a:buChar char="•"/>
            </a:pPr>
            <a:r>
              <a:rPr lang="uk-UA" sz="1000" dirty="0">
                <a:latin typeface="Sans Serif Collection" panose="020B0502040504020204" pitchFamily="34" charset="0"/>
                <a:ea typeface="Sans Serif Collection" panose="020B0502040504020204" pitchFamily="34" charset="0"/>
                <a:cs typeface="Sans Serif Collection" panose="020B0502040504020204" pitchFamily="34" charset="0"/>
              </a:rPr>
              <a:t>Засоби планування пенсійних накопичень і облік чистої вартості активів.</a:t>
            </a:r>
          </a:p>
          <a:p>
            <a:pPr>
              <a:buFont typeface="Arial" panose="020B0604020202020204" pitchFamily="34" charset="0"/>
              <a:buChar char="•"/>
            </a:pPr>
            <a:r>
              <a:rPr lang="uk-UA" sz="1000" dirty="0">
                <a:latin typeface="Sans Serif Collection" panose="020B0502040504020204" pitchFamily="34" charset="0"/>
                <a:ea typeface="Sans Serif Collection" panose="020B0502040504020204" pitchFamily="34" charset="0"/>
                <a:cs typeface="Sans Serif Collection" panose="020B0502040504020204" pitchFamily="34" charset="0"/>
              </a:rPr>
              <a:t>Безкоштовне використання.</a:t>
            </a:r>
          </a:p>
        </p:txBody>
      </p:sp>
      <p:sp>
        <p:nvSpPr>
          <p:cNvPr id="11" name="Subtitle 2">
            <a:extLst>
              <a:ext uri="{FF2B5EF4-FFF2-40B4-BE49-F238E27FC236}">
                <a16:creationId xmlns:a16="http://schemas.microsoft.com/office/drawing/2014/main" id="{6AD272A5-3E52-B8C0-5AF9-D1B41625F04A}"/>
              </a:ext>
            </a:extLst>
          </p:cNvPr>
          <p:cNvSpPr txBox="1">
            <a:spLocks/>
          </p:cNvSpPr>
          <p:nvPr/>
        </p:nvSpPr>
        <p:spPr>
          <a:xfrm>
            <a:off x="373800" y="2918217"/>
            <a:ext cx="4198200" cy="1054343"/>
          </a:xfrm>
          <a:prstGeom prst="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None/>
              <a:defRPr sz="16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9pPr>
          </a:lstStyle>
          <a:p>
            <a:pPr>
              <a:buNone/>
            </a:pPr>
            <a:r>
              <a:rPr lang="uk-UA" sz="1000" b="1" dirty="0">
                <a:latin typeface="Sans Serif Collection" panose="020B0502040504020204" pitchFamily="34" charset="0"/>
                <a:ea typeface="Sans Serif Collection" panose="020B0502040504020204" pitchFamily="34" charset="0"/>
                <a:cs typeface="Sans Serif Collection" panose="020B0502040504020204" pitchFamily="34" charset="0"/>
              </a:rPr>
              <a:t>Недоліки:</a:t>
            </a:r>
            <a:endParaRPr lang="uk-UA" sz="10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buFont typeface="Arial" panose="020B0604020202020204" pitchFamily="34" charset="0"/>
              <a:buChar char="•"/>
            </a:pPr>
            <a:r>
              <a:rPr lang="uk-UA" sz="1000" dirty="0">
                <a:latin typeface="Sans Serif Collection" panose="020B0502040504020204" pitchFamily="34" charset="0"/>
                <a:ea typeface="Sans Serif Collection" panose="020B0502040504020204" pitchFamily="34" charset="0"/>
                <a:cs typeface="Sans Serif Collection" panose="020B0502040504020204" pitchFamily="34" charset="0"/>
              </a:rPr>
              <a:t>Обмежені можливості для планування бюджету.</a:t>
            </a:r>
          </a:p>
          <a:p>
            <a:pPr>
              <a:buFont typeface="Arial" panose="020B0604020202020204" pitchFamily="34" charset="0"/>
              <a:buChar char="•"/>
            </a:pPr>
            <a:r>
              <a:rPr lang="uk-UA" sz="1000" dirty="0">
                <a:latin typeface="Sans Serif Collection" panose="020B0502040504020204" pitchFamily="34" charset="0"/>
                <a:ea typeface="Sans Serif Collection" panose="020B0502040504020204" pitchFamily="34" charset="0"/>
                <a:cs typeface="Sans Serif Collection" panose="020B0502040504020204" pitchFamily="34" charset="0"/>
              </a:rPr>
              <a:t>Більше орієнтований на інвестиції, ніж на щоденні витрати.</a:t>
            </a:r>
          </a:p>
        </p:txBody>
      </p:sp>
      <p:sp>
        <p:nvSpPr>
          <p:cNvPr id="12" name="Subtitle 2">
            <a:extLst>
              <a:ext uri="{FF2B5EF4-FFF2-40B4-BE49-F238E27FC236}">
                <a16:creationId xmlns:a16="http://schemas.microsoft.com/office/drawing/2014/main" id="{D729C6AF-072F-4609-C6FE-20857189F65B}"/>
              </a:ext>
            </a:extLst>
          </p:cNvPr>
          <p:cNvSpPr txBox="1">
            <a:spLocks/>
          </p:cNvSpPr>
          <p:nvPr/>
        </p:nvSpPr>
        <p:spPr>
          <a:xfrm>
            <a:off x="373800" y="4077212"/>
            <a:ext cx="4198200" cy="623679"/>
          </a:xfrm>
          <a:prstGeom prst="rect">
            <a:avLst/>
          </a:prstGeom>
          <a:noFill/>
          <a:ln w="12700">
            <a:solidFill>
              <a:srgbClr val="FFC0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None/>
              <a:defRPr sz="16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9pPr>
          </a:lstStyle>
          <a:p>
            <a:pPr>
              <a:buNone/>
            </a:pPr>
            <a:r>
              <a:rPr lang="uk-UA" sz="1000" b="1" dirty="0">
                <a:latin typeface="Sans Serif Collection" panose="020B0502040504020204" pitchFamily="34" charset="0"/>
                <a:ea typeface="Sans Serif Collection" panose="020B0502040504020204" pitchFamily="34" charset="0"/>
                <a:cs typeface="Sans Serif Collection" panose="020B0502040504020204" pitchFamily="34" charset="0"/>
              </a:rPr>
              <a:t>Основний функціонал:</a:t>
            </a:r>
            <a:endParaRPr lang="uk-UA" sz="10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buFont typeface="Arial" panose="020B0604020202020204" pitchFamily="34" charset="0"/>
              <a:buChar char="•"/>
            </a:pPr>
            <a:r>
              <a:rPr lang="uk-UA" sz="1000" dirty="0">
                <a:latin typeface="Sans Serif Collection" panose="020B0502040504020204" pitchFamily="34" charset="0"/>
                <a:ea typeface="Sans Serif Collection" panose="020B0502040504020204" pitchFamily="34" charset="0"/>
                <a:cs typeface="Sans Serif Collection" panose="020B0502040504020204" pitchFamily="34" charset="0"/>
              </a:rPr>
              <a:t>Відстеження інвестицій, планування пенсії, облік чистої вартості активів, базове бюджетування.</a:t>
            </a:r>
          </a:p>
        </p:txBody>
      </p:sp>
      <p:pic>
        <p:nvPicPr>
          <p:cNvPr id="6" name="Picture Placeholder 5">
            <a:extLst>
              <a:ext uri="{FF2B5EF4-FFF2-40B4-BE49-F238E27FC236}">
                <a16:creationId xmlns:a16="http://schemas.microsoft.com/office/drawing/2014/main" id="{97714D61-4A17-8871-6274-936DBCB5E826}"/>
              </a:ext>
            </a:extLst>
          </p:cNvPr>
          <p:cNvPicPr>
            <a:picLocks noGrp="1" noChangeAspect="1"/>
          </p:cNvPicPr>
          <p:nvPr>
            <p:ph type="pic" idx="2"/>
          </p:nvPr>
        </p:nvPicPr>
        <p:blipFill>
          <a:blip r:embed="rId2"/>
          <a:srcRect l="13662" r="13662"/>
          <a:stretch>
            <a:fillRect/>
          </a:stretch>
        </p:blipFill>
        <p:spPr>
          <a:xfrm>
            <a:off x="5367338" y="0"/>
            <a:ext cx="3776662" cy="5143500"/>
          </a:xfrm>
          <a:prstGeom prst="rect">
            <a:avLst/>
          </a:prstGeom>
        </p:spPr>
      </p:pic>
    </p:spTree>
    <p:extLst>
      <p:ext uri="{BB962C8B-B14F-4D97-AF65-F5344CB8AC3E}">
        <p14:creationId xmlns:p14="http://schemas.microsoft.com/office/powerpoint/2010/main" val="356717014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47"/>
          <p:cNvSpPr txBox="1">
            <a:spLocks noGrp="1"/>
          </p:cNvSpPr>
          <p:nvPr>
            <p:ph type="title"/>
          </p:nvPr>
        </p:nvSpPr>
        <p:spPr>
          <a:xfrm>
            <a:off x="1008282" y="148855"/>
            <a:ext cx="825367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uk-UA" sz="3600" dirty="0"/>
              <a:t>Чим відрізняється</a:t>
            </a:r>
            <a:r>
              <a:rPr lang="en-US" sz="3600" dirty="0"/>
              <a:t> Finca</a:t>
            </a:r>
            <a:endParaRPr dirty="0"/>
          </a:p>
        </p:txBody>
      </p:sp>
      <p:sp>
        <p:nvSpPr>
          <p:cNvPr id="484" name="Google Shape;484;p47"/>
          <p:cNvSpPr txBox="1">
            <a:spLocks noGrp="1"/>
          </p:cNvSpPr>
          <p:nvPr>
            <p:ph type="subTitle" idx="1"/>
          </p:nvPr>
        </p:nvSpPr>
        <p:spPr>
          <a:xfrm>
            <a:off x="1008283" y="1902024"/>
            <a:ext cx="2492014" cy="13207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b="1" dirty="0">
                <a:latin typeface="Sans Serif Collection" panose="020B0502040504020204" pitchFamily="34" charset="0"/>
                <a:ea typeface="Sans Serif Collection" panose="020B0502040504020204" pitchFamily="34" charset="0"/>
                <a:cs typeface="Sans Serif Collection" panose="020B0502040504020204" pitchFamily="34" charset="0"/>
              </a:rPr>
              <a:t>Пропонуванню передових аналітичних інструментів на основі штучного інтелекту</a:t>
            </a:r>
            <a:r>
              <a:rPr lang="ru-RU" dirty="0">
                <a:latin typeface="Sans Serif Collection" panose="020B0502040504020204" pitchFamily="34" charset="0"/>
                <a:ea typeface="Sans Serif Collection" panose="020B0502040504020204" pitchFamily="34" charset="0"/>
                <a:cs typeface="Sans Serif Collection" panose="020B0502040504020204" pitchFamily="34" charset="0"/>
              </a:rPr>
              <a:t>, що надають персоналізовані рекомендації, чого бракує багатьом конкурентам.</a:t>
            </a:r>
            <a:endParaRPr lang="en-US"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485" name="Google Shape;485;p47"/>
          <p:cNvSpPr txBox="1">
            <a:spLocks noGrp="1"/>
          </p:cNvSpPr>
          <p:nvPr>
            <p:ph type="subTitle" idx="2"/>
          </p:nvPr>
        </p:nvSpPr>
        <p:spPr>
          <a:xfrm>
            <a:off x="4260614" y="1871630"/>
            <a:ext cx="2167080" cy="13207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uk-UA" b="1" dirty="0">
                <a:latin typeface="Sans Serif Collection" panose="020B0502040504020204" pitchFamily="34" charset="0"/>
                <a:ea typeface="Sans Serif Collection" panose="020B0502040504020204" pitchFamily="34" charset="0"/>
                <a:cs typeface="Sans Serif Collection" panose="020B0502040504020204" pitchFamily="34" charset="0"/>
              </a:rPr>
              <a:t>Наявності потужних інструментів візуалізації</a:t>
            </a:r>
            <a:r>
              <a:rPr lang="uk-UA" dirty="0">
                <a:latin typeface="Sans Serif Collection" panose="020B0502040504020204" pitchFamily="34" charset="0"/>
                <a:ea typeface="Sans Serif Collection" panose="020B0502040504020204" pitchFamily="34" charset="0"/>
                <a:cs typeface="Sans Serif Collection" panose="020B0502040504020204" pitchFamily="34" charset="0"/>
              </a:rPr>
              <a:t>, що роблять фінансові дані більш доступними та зрозумілими.</a:t>
            </a:r>
            <a:endParaRPr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486" name="Google Shape;486;p47"/>
          <p:cNvSpPr txBox="1">
            <a:spLocks noGrp="1"/>
          </p:cNvSpPr>
          <p:nvPr>
            <p:ph type="subTitle" idx="3"/>
          </p:nvPr>
        </p:nvSpPr>
        <p:spPr>
          <a:xfrm>
            <a:off x="1008282" y="3661564"/>
            <a:ext cx="2308728" cy="12338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b="1" dirty="0">
                <a:latin typeface="Sans Serif Collection" panose="020B0502040504020204" pitchFamily="34" charset="0"/>
                <a:ea typeface="Sans Serif Collection" panose="020B0502040504020204" pitchFamily="34" charset="0"/>
                <a:cs typeface="Sans Serif Collection" panose="020B0502040504020204" pitchFamily="34" charset="0"/>
              </a:rPr>
              <a:t>Фокусуванню на безпеці та конфіденційності</a:t>
            </a:r>
            <a:r>
              <a:rPr lang="ru-RU" dirty="0">
                <a:latin typeface="Sans Serif Collection" panose="020B0502040504020204" pitchFamily="34" charset="0"/>
                <a:ea typeface="Sans Serif Collection" panose="020B0502040504020204" pitchFamily="34" charset="0"/>
                <a:cs typeface="Sans Serif Collection" panose="020B0502040504020204" pitchFamily="34" charset="0"/>
              </a:rPr>
              <a:t>, що гарантує захист фінансових даних користувачів.</a:t>
            </a:r>
            <a:endParaRPr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488" name="Google Shape;488;p47"/>
          <p:cNvSpPr txBox="1">
            <a:spLocks noGrp="1"/>
          </p:cNvSpPr>
          <p:nvPr>
            <p:ph type="subTitle" idx="5"/>
          </p:nvPr>
        </p:nvSpPr>
        <p:spPr>
          <a:xfrm>
            <a:off x="4281194" y="3642861"/>
            <a:ext cx="1986000" cy="140395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b="1" dirty="0">
                <a:latin typeface="Sans Serif Collection" panose="020B0502040504020204" pitchFamily="34" charset="0"/>
                <a:ea typeface="Sans Serif Collection" panose="020B0502040504020204" pitchFamily="34" charset="0"/>
                <a:cs typeface="Sans Serif Collection" panose="020B0502040504020204" pitchFamily="34" charset="0"/>
              </a:rPr>
              <a:t>Поєднанню простоти використання з потужними функціями</a:t>
            </a:r>
            <a:r>
              <a:rPr lang="ru-RU" dirty="0">
                <a:latin typeface="Sans Serif Collection" panose="020B0502040504020204" pitchFamily="34" charset="0"/>
                <a:ea typeface="Sans Serif Collection" panose="020B0502040504020204" pitchFamily="34" charset="0"/>
                <a:cs typeface="Sans Serif Collection" panose="020B0502040504020204" pitchFamily="34" charset="0"/>
              </a:rPr>
              <a:t>, орієнтуючись як на новачків, так і на досвідчених користувачів.</a:t>
            </a:r>
            <a:endParaRPr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490" name="Google Shape;490;p47"/>
          <p:cNvSpPr txBox="1">
            <a:spLocks noGrp="1"/>
          </p:cNvSpPr>
          <p:nvPr>
            <p:ph type="subTitle" idx="7"/>
          </p:nvPr>
        </p:nvSpPr>
        <p:spPr>
          <a:xfrm>
            <a:off x="1008282" y="1543627"/>
            <a:ext cx="2471435" cy="3771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US" sz="1600" dirty="0"/>
              <a:t>AI-</a:t>
            </a:r>
            <a:r>
              <a:rPr lang="uk-UA" sz="1600" dirty="0"/>
              <a:t>аналітика</a:t>
            </a:r>
            <a:endParaRPr sz="1800" dirty="0"/>
          </a:p>
        </p:txBody>
      </p:sp>
      <p:sp>
        <p:nvSpPr>
          <p:cNvPr id="491" name="Google Shape;491;p47"/>
          <p:cNvSpPr txBox="1">
            <a:spLocks noGrp="1"/>
          </p:cNvSpPr>
          <p:nvPr>
            <p:ph type="subTitle" idx="8"/>
          </p:nvPr>
        </p:nvSpPr>
        <p:spPr>
          <a:xfrm>
            <a:off x="4260614" y="1513233"/>
            <a:ext cx="2239094" cy="3771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uk-UA" sz="1600" dirty="0"/>
              <a:t>Візуалізація даних</a:t>
            </a:r>
            <a:endParaRPr sz="1600" dirty="0"/>
          </a:p>
        </p:txBody>
      </p:sp>
      <p:sp>
        <p:nvSpPr>
          <p:cNvPr id="492" name="Google Shape;492;p47"/>
          <p:cNvSpPr txBox="1">
            <a:spLocks noGrp="1"/>
          </p:cNvSpPr>
          <p:nvPr>
            <p:ph type="subTitle" idx="9"/>
          </p:nvPr>
        </p:nvSpPr>
        <p:spPr>
          <a:xfrm>
            <a:off x="4281194" y="3138344"/>
            <a:ext cx="1986000" cy="52322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uk-UA" sz="1600" dirty="0"/>
              <a:t>Простота + Функціональність</a:t>
            </a:r>
            <a:endParaRPr sz="1600" dirty="0"/>
          </a:p>
        </p:txBody>
      </p:sp>
      <p:sp>
        <p:nvSpPr>
          <p:cNvPr id="493" name="Google Shape;493;p47"/>
          <p:cNvSpPr txBox="1">
            <a:spLocks noGrp="1"/>
          </p:cNvSpPr>
          <p:nvPr>
            <p:ph type="subTitle" idx="13"/>
          </p:nvPr>
        </p:nvSpPr>
        <p:spPr>
          <a:xfrm>
            <a:off x="1008282" y="3299955"/>
            <a:ext cx="1986000" cy="3771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uk-UA" sz="1600" dirty="0"/>
              <a:t>Безпека та конфіденційність</a:t>
            </a:r>
            <a:endParaRPr sz="1600" dirty="0"/>
          </a:p>
        </p:txBody>
      </p:sp>
      <p:sp>
        <p:nvSpPr>
          <p:cNvPr id="3" name="TextBox 2">
            <a:extLst>
              <a:ext uri="{FF2B5EF4-FFF2-40B4-BE49-F238E27FC236}">
                <a16:creationId xmlns:a16="http://schemas.microsoft.com/office/drawing/2014/main" id="{8913F203-0656-ABE6-CD38-E244EE82963C}"/>
              </a:ext>
            </a:extLst>
          </p:cNvPr>
          <p:cNvSpPr txBox="1"/>
          <p:nvPr/>
        </p:nvSpPr>
        <p:spPr>
          <a:xfrm>
            <a:off x="1008282" y="1012101"/>
            <a:ext cx="5549152" cy="523220"/>
          </a:xfrm>
          <a:prstGeom prst="rect">
            <a:avLst/>
          </a:prstGeom>
          <a:noFill/>
        </p:spPr>
        <p:txBody>
          <a:bodyPr wrap="square">
            <a:spAutoFit/>
          </a:bodyPr>
          <a:lstStyle/>
          <a:p>
            <a:r>
              <a:rPr lang="ru-RU" dirty="0">
                <a:latin typeface="Sans Serif Collection" panose="020B0502040504020204" pitchFamily="34" charset="0"/>
                <a:ea typeface="Sans Serif Collection" panose="020B0502040504020204" pitchFamily="34" charset="0"/>
                <a:cs typeface="Sans Serif Collection" panose="020B0502040504020204" pitchFamily="34" charset="0"/>
              </a:rPr>
              <a:t>Згідно з аналізом подібних застосунків, Finca може виділитися завдяки:</a:t>
            </a:r>
            <a:endParaRPr lang="en-US"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12" name="TextBox 11">
            <a:extLst>
              <a:ext uri="{FF2B5EF4-FFF2-40B4-BE49-F238E27FC236}">
                <a16:creationId xmlns:a16="http://schemas.microsoft.com/office/drawing/2014/main" id="{AC80C0EE-5D61-318C-CE2D-D380EE2AEC4C}"/>
              </a:ext>
            </a:extLst>
          </p:cNvPr>
          <p:cNvSpPr txBox="1"/>
          <p:nvPr/>
        </p:nvSpPr>
        <p:spPr>
          <a:xfrm>
            <a:off x="620294" y="1920727"/>
            <a:ext cx="367408" cy="523220"/>
          </a:xfrm>
          <a:prstGeom prst="rect">
            <a:avLst/>
          </a:prstGeom>
          <a:noFill/>
        </p:spPr>
        <p:txBody>
          <a:bodyPr wrap="none" rtlCol="0">
            <a:spAutoFit/>
          </a:bodyPr>
          <a:lstStyle/>
          <a:p>
            <a:r>
              <a:rPr lang="en-US" sz="2800" dirty="0">
                <a:solidFill>
                  <a:schemeClr val="bg2"/>
                </a:solidFill>
                <a:latin typeface="Aptos Mono" panose="020B0009020202020204" pitchFamily="49" charset="0"/>
                <a:ea typeface="Roboto Mono" panose="00000009000000000000" pitchFamily="49" charset="0"/>
                <a:cs typeface="Sans Serif Collection" panose="020B0502040504020204" pitchFamily="34" charset="0"/>
              </a:rPr>
              <a:t>1</a:t>
            </a:r>
          </a:p>
        </p:txBody>
      </p:sp>
      <p:sp>
        <p:nvSpPr>
          <p:cNvPr id="13" name="TextBox 12">
            <a:extLst>
              <a:ext uri="{FF2B5EF4-FFF2-40B4-BE49-F238E27FC236}">
                <a16:creationId xmlns:a16="http://schemas.microsoft.com/office/drawing/2014/main" id="{8708A76E-B5AE-724A-84D2-84880CF9FDE5}"/>
              </a:ext>
            </a:extLst>
          </p:cNvPr>
          <p:cNvSpPr txBox="1"/>
          <p:nvPr/>
        </p:nvSpPr>
        <p:spPr>
          <a:xfrm>
            <a:off x="3821192" y="1920727"/>
            <a:ext cx="367408" cy="523220"/>
          </a:xfrm>
          <a:prstGeom prst="rect">
            <a:avLst/>
          </a:prstGeom>
          <a:noFill/>
        </p:spPr>
        <p:txBody>
          <a:bodyPr wrap="none" rtlCol="0">
            <a:spAutoFit/>
          </a:bodyPr>
          <a:lstStyle/>
          <a:p>
            <a:r>
              <a:rPr lang="en-US" sz="2800" dirty="0">
                <a:solidFill>
                  <a:schemeClr val="bg2"/>
                </a:solidFill>
                <a:latin typeface="Aptos Mono" panose="020B0009020202020204" pitchFamily="49" charset="0"/>
                <a:ea typeface="Roboto Mono" panose="00000009000000000000" pitchFamily="49" charset="0"/>
                <a:cs typeface="Sans Serif Collection" panose="020B0502040504020204" pitchFamily="34" charset="0"/>
              </a:rPr>
              <a:t>2</a:t>
            </a:r>
          </a:p>
        </p:txBody>
      </p:sp>
      <p:sp>
        <p:nvSpPr>
          <p:cNvPr id="14" name="TextBox 13">
            <a:extLst>
              <a:ext uri="{FF2B5EF4-FFF2-40B4-BE49-F238E27FC236}">
                <a16:creationId xmlns:a16="http://schemas.microsoft.com/office/drawing/2014/main" id="{7DB644D4-FA66-7E90-5AC0-E9E2FCC403EE}"/>
              </a:ext>
            </a:extLst>
          </p:cNvPr>
          <p:cNvSpPr txBox="1"/>
          <p:nvPr/>
        </p:nvSpPr>
        <p:spPr>
          <a:xfrm>
            <a:off x="575296" y="3488505"/>
            <a:ext cx="367408" cy="523220"/>
          </a:xfrm>
          <a:prstGeom prst="rect">
            <a:avLst/>
          </a:prstGeom>
          <a:noFill/>
        </p:spPr>
        <p:txBody>
          <a:bodyPr wrap="none" rtlCol="0">
            <a:spAutoFit/>
          </a:bodyPr>
          <a:lstStyle/>
          <a:p>
            <a:r>
              <a:rPr lang="en-US" sz="2800" dirty="0">
                <a:solidFill>
                  <a:schemeClr val="bg2"/>
                </a:solidFill>
                <a:latin typeface="Aptos Mono" panose="020B0009020202020204" pitchFamily="49" charset="0"/>
                <a:ea typeface="Roboto Mono" panose="00000009000000000000" pitchFamily="49" charset="0"/>
                <a:cs typeface="Sans Serif Collection" panose="020B0502040504020204" pitchFamily="34" charset="0"/>
              </a:rPr>
              <a:t>3</a:t>
            </a:r>
          </a:p>
        </p:txBody>
      </p:sp>
      <p:sp>
        <p:nvSpPr>
          <p:cNvPr id="15" name="TextBox 14">
            <a:extLst>
              <a:ext uri="{FF2B5EF4-FFF2-40B4-BE49-F238E27FC236}">
                <a16:creationId xmlns:a16="http://schemas.microsoft.com/office/drawing/2014/main" id="{FB4963BF-C896-AC40-BB82-5276B5A2BF3D}"/>
              </a:ext>
            </a:extLst>
          </p:cNvPr>
          <p:cNvSpPr txBox="1"/>
          <p:nvPr/>
        </p:nvSpPr>
        <p:spPr>
          <a:xfrm>
            <a:off x="3821192" y="3493006"/>
            <a:ext cx="367408" cy="523220"/>
          </a:xfrm>
          <a:prstGeom prst="rect">
            <a:avLst/>
          </a:prstGeom>
          <a:noFill/>
        </p:spPr>
        <p:txBody>
          <a:bodyPr wrap="none" rtlCol="0">
            <a:spAutoFit/>
          </a:bodyPr>
          <a:lstStyle/>
          <a:p>
            <a:r>
              <a:rPr lang="en-US" sz="2800" dirty="0">
                <a:solidFill>
                  <a:schemeClr val="bg2"/>
                </a:solidFill>
                <a:latin typeface="Aptos Mono" panose="020B0009020202020204" pitchFamily="49" charset="0"/>
                <a:ea typeface="Roboto Mono" panose="00000009000000000000" pitchFamily="49" charset="0"/>
                <a:cs typeface="Sans Serif Collection" panose="020B0502040504020204" pitchFamily="34" charset="0"/>
              </a:rPr>
              <a:t>4</a:t>
            </a: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47DA3A-77B1-0457-C959-ED2B9E3F7064}"/>
              </a:ext>
            </a:extLst>
          </p:cNvPr>
          <p:cNvSpPr txBox="1"/>
          <p:nvPr/>
        </p:nvSpPr>
        <p:spPr>
          <a:xfrm>
            <a:off x="984997" y="1141191"/>
            <a:ext cx="7174006" cy="2677656"/>
          </a:xfrm>
          <a:prstGeom prst="rect">
            <a:avLst/>
          </a:prstGeom>
          <a:noFill/>
        </p:spPr>
        <p:txBody>
          <a:bodyPr wrap="square">
            <a:spAutoFit/>
          </a:bodyPr>
          <a:lstStyle/>
          <a:p>
            <a:pPr>
              <a:buNone/>
            </a:pPr>
            <a:r>
              <a:rPr lang="en-US" b="1" dirty="0">
                <a:solidFill>
                  <a:schemeClr val="bg2"/>
                </a:solidFill>
                <a:latin typeface="Sans Serif Collection" panose="020B0502040504020204" pitchFamily="34" charset="0"/>
                <a:ea typeface="Sans Serif Collection" panose="020B0502040504020204" pitchFamily="34" charset="0"/>
                <a:cs typeface="Sans Serif Collection" panose="020B0502040504020204" pitchFamily="34" charset="0"/>
              </a:rPr>
              <a:t>Finca</a:t>
            </a:r>
            <a:r>
              <a:rPr lang="en-US" dirty="0">
                <a:solidFill>
                  <a:schemeClr val="bg2"/>
                </a:solidFill>
                <a:latin typeface="Sans Serif Collection" panose="020B0502040504020204" pitchFamily="34" charset="0"/>
                <a:ea typeface="Sans Serif Collection" panose="020B0502040504020204" pitchFamily="34" charset="0"/>
                <a:cs typeface="Sans Serif Collection" panose="020B0502040504020204" pitchFamily="34" charset="0"/>
              </a:rPr>
              <a:t> </a:t>
            </a:r>
            <a:r>
              <a:rPr lang="en-US" dirty="0">
                <a:latin typeface="Sans Serif Collection" panose="020B0502040504020204" pitchFamily="34" charset="0"/>
                <a:ea typeface="Sans Serif Collection" panose="020B0502040504020204" pitchFamily="34" charset="0"/>
                <a:cs typeface="Sans Serif Collection" panose="020B0502040504020204" pitchFamily="34" charset="0"/>
              </a:rPr>
              <a:t>— </a:t>
            </a:r>
            <a:r>
              <a:rPr lang="uk-UA" dirty="0">
                <a:latin typeface="Sans Serif Collection" panose="020B0502040504020204" pitchFamily="34" charset="0"/>
                <a:ea typeface="Sans Serif Collection" panose="020B0502040504020204" pitchFamily="34" charset="0"/>
                <a:cs typeface="Sans Serif Collection" panose="020B0502040504020204" pitchFamily="34" charset="0"/>
              </a:rPr>
              <a:t>це зручний інструмент для особистого фінансового управління. Завдяки поєднанню аналізу на основі штучного інтелекту, зрозумілої візуалізації та простого інтерфейсу, додаток допомагає користувачам краще контролювати свої фінанси.</a:t>
            </a:r>
            <a:endParaRPr lang="en-US"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buNone/>
            </a:pPr>
            <a:endParaRPr lang="uk-UA"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buNone/>
            </a:pPr>
            <a:r>
              <a:rPr lang="en-US" dirty="0">
                <a:latin typeface="Sans Serif Collection" panose="020B0502040504020204" pitchFamily="34" charset="0"/>
                <a:ea typeface="Sans Serif Collection" panose="020B0502040504020204" pitchFamily="34" charset="0"/>
                <a:cs typeface="Sans Serif Collection" panose="020B0502040504020204" pitchFamily="34" charset="0"/>
              </a:rPr>
              <a:t>Finca </a:t>
            </a:r>
            <a:r>
              <a:rPr lang="uk-UA" dirty="0">
                <a:latin typeface="Sans Serif Collection" panose="020B0502040504020204" pitchFamily="34" charset="0"/>
                <a:ea typeface="Sans Serif Collection" panose="020B0502040504020204" pitchFamily="34" charset="0"/>
                <a:cs typeface="Sans Serif Collection" panose="020B0502040504020204" pitchFamily="34" charset="0"/>
              </a:rPr>
              <a:t>вирішує основні проблеми, з якими стикаються люди: складність ведення бюджету, нестачу фінансової інформаці. Додаток також піклується про безпеку даних, доступність з мобільних пристроїв і надає персоналізовані підказки</a:t>
            </a:r>
            <a:r>
              <a:rPr lang="en-US" dirty="0">
                <a:latin typeface="Sans Serif Collection" panose="020B0502040504020204" pitchFamily="34" charset="0"/>
                <a:ea typeface="Sans Serif Collection" panose="020B0502040504020204" pitchFamily="34" charset="0"/>
                <a:cs typeface="Sans Serif Collection" panose="020B0502040504020204" pitchFamily="34" charset="0"/>
              </a:rPr>
              <a:t> </a:t>
            </a:r>
            <a:r>
              <a:rPr lang="uk-UA" dirty="0">
                <a:latin typeface="Sans Serif Collection" panose="020B0502040504020204" pitchFamily="34" charset="0"/>
                <a:ea typeface="Sans Serif Collection" panose="020B0502040504020204" pitchFamily="34" charset="0"/>
                <a:cs typeface="Sans Serif Collection" panose="020B0502040504020204" pitchFamily="34" charset="0"/>
              </a:rPr>
              <a:t>за допомогою штучного інтелекту.</a:t>
            </a:r>
          </a:p>
          <a:p>
            <a:r>
              <a:rPr lang="uk-UA" dirty="0">
                <a:latin typeface="Sans Serif Collection" panose="020B0502040504020204" pitchFamily="34" charset="0"/>
                <a:ea typeface="Sans Serif Collection" panose="020B0502040504020204" pitchFamily="34" charset="0"/>
                <a:cs typeface="Sans Serif Collection" panose="020B0502040504020204" pitchFamily="34" charset="0"/>
              </a:rPr>
              <a:t>З урахуванням досвіду інших подібних сервісів, </a:t>
            </a:r>
            <a:r>
              <a:rPr lang="en-US" dirty="0">
                <a:latin typeface="Sans Serif Collection" panose="020B0502040504020204" pitchFamily="34" charset="0"/>
                <a:ea typeface="Sans Serif Collection" panose="020B0502040504020204" pitchFamily="34" charset="0"/>
                <a:cs typeface="Sans Serif Collection" panose="020B0502040504020204" pitchFamily="34" charset="0"/>
              </a:rPr>
              <a:t>Finca </a:t>
            </a:r>
            <a:r>
              <a:rPr lang="uk-UA" dirty="0">
                <a:latin typeface="Sans Serif Collection" panose="020B0502040504020204" pitchFamily="34" charset="0"/>
                <a:ea typeface="Sans Serif Collection" panose="020B0502040504020204" pitchFamily="34" charset="0"/>
                <a:cs typeface="Sans Serif Collection" panose="020B0502040504020204" pitchFamily="34" charset="0"/>
              </a:rPr>
              <a:t>пропонує зручне й ефективне рішення для тих, хто хоче краще керувати своїми грошима та досягати фінансових цілей.</a:t>
            </a:r>
          </a:p>
        </p:txBody>
      </p:sp>
      <p:pic>
        <p:nvPicPr>
          <p:cNvPr id="5" name="Picture 4" descr="A dollar bill with a circle and a circle on it&#10;&#10;AI-generated content may be incorrect.">
            <a:extLst>
              <a:ext uri="{FF2B5EF4-FFF2-40B4-BE49-F238E27FC236}">
                <a16:creationId xmlns:a16="http://schemas.microsoft.com/office/drawing/2014/main" id="{DA2B4106-4C5D-EC51-161C-398FCF3EB379}"/>
              </a:ext>
            </a:extLst>
          </p:cNvPr>
          <p:cNvPicPr>
            <a:picLocks noChangeAspect="1"/>
          </p:cNvPicPr>
          <p:nvPr/>
        </p:nvPicPr>
        <p:blipFill>
          <a:blip r:embed="rId2">
            <a:duotone>
              <a:schemeClr val="bg2">
                <a:shade val="45000"/>
                <a:satMod val="135000"/>
              </a:schemeClr>
              <a:prstClr val="white"/>
            </a:duotone>
          </a:blip>
          <a:stretch>
            <a:fillRect/>
          </a:stretch>
        </p:blipFill>
        <p:spPr>
          <a:xfrm>
            <a:off x="-243840" y="4397548"/>
            <a:ext cx="1077279" cy="689571"/>
          </a:xfrm>
          <a:prstGeom prst="rect">
            <a:avLst/>
          </a:prstGeom>
        </p:spPr>
      </p:pic>
      <p:pic>
        <p:nvPicPr>
          <p:cNvPr id="6" name="Picture 5" descr="A dollar bill with a circle and a circle on it&#10;&#10;AI-generated content may be incorrect.">
            <a:extLst>
              <a:ext uri="{FF2B5EF4-FFF2-40B4-BE49-F238E27FC236}">
                <a16:creationId xmlns:a16="http://schemas.microsoft.com/office/drawing/2014/main" id="{30E5BD07-FDE2-B46F-2C0C-474BF39EDEC1}"/>
              </a:ext>
            </a:extLst>
          </p:cNvPr>
          <p:cNvPicPr>
            <a:picLocks noChangeAspect="1"/>
          </p:cNvPicPr>
          <p:nvPr/>
        </p:nvPicPr>
        <p:blipFill>
          <a:blip r:embed="rId2">
            <a:duotone>
              <a:schemeClr val="bg2">
                <a:shade val="45000"/>
                <a:satMod val="135000"/>
              </a:schemeClr>
              <a:prstClr val="white"/>
            </a:duotone>
          </a:blip>
          <a:stretch>
            <a:fillRect/>
          </a:stretch>
        </p:blipFill>
        <p:spPr>
          <a:xfrm>
            <a:off x="833439" y="4397548"/>
            <a:ext cx="1077279" cy="689571"/>
          </a:xfrm>
          <a:prstGeom prst="rect">
            <a:avLst/>
          </a:prstGeom>
        </p:spPr>
      </p:pic>
      <p:pic>
        <p:nvPicPr>
          <p:cNvPr id="8" name="Picture 7" descr="A dollar bill with a circle and a circle on it&#10;&#10;AI-generated content may be incorrect.">
            <a:extLst>
              <a:ext uri="{FF2B5EF4-FFF2-40B4-BE49-F238E27FC236}">
                <a16:creationId xmlns:a16="http://schemas.microsoft.com/office/drawing/2014/main" id="{2D50B270-76D3-7902-B891-3359B5DEE091}"/>
              </a:ext>
            </a:extLst>
          </p:cNvPr>
          <p:cNvPicPr>
            <a:picLocks noChangeAspect="1"/>
          </p:cNvPicPr>
          <p:nvPr/>
        </p:nvPicPr>
        <p:blipFill>
          <a:blip r:embed="rId2">
            <a:duotone>
              <a:schemeClr val="bg2">
                <a:shade val="45000"/>
                <a:satMod val="135000"/>
              </a:schemeClr>
              <a:prstClr val="white"/>
            </a:duotone>
          </a:blip>
          <a:stretch>
            <a:fillRect/>
          </a:stretch>
        </p:blipFill>
        <p:spPr>
          <a:xfrm>
            <a:off x="1910718" y="4397548"/>
            <a:ext cx="1077279" cy="689571"/>
          </a:xfrm>
          <a:prstGeom prst="rect">
            <a:avLst/>
          </a:prstGeom>
        </p:spPr>
      </p:pic>
      <p:pic>
        <p:nvPicPr>
          <p:cNvPr id="9" name="Picture 8" descr="A dollar bill with a circle and a circle on it&#10;&#10;AI-generated content may be incorrect.">
            <a:extLst>
              <a:ext uri="{FF2B5EF4-FFF2-40B4-BE49-F238E27FC236}">
                <a16:creationId xmlns:a16="http://schemas.microsoft.com/office/drawing/2014/main" id="{E557196E-397C-10BD-6438-F19474F620B3}"/>
              </a:ext>
            </a:extLst>
          </p:cNvPr>
          <p:cNvPicPr>
            <a:picLocks noChangeAspect="1"/>
          </p:cNvPicPr>
          <p:nvPr/>
        </p:nvPicPr>
        <p:blipFill>
          <a:blip r:embed="rId2">
            <a:duotone>
              <a:schemeClr val="bg2">
                <a:shade val="45000"/>
                <a:satMod val="135000"/>
              </a:schemeClr>
              <a:prstClr val="white"/>
            </a:duotone>
          </a:blip>
          <a:stretch>
            <a:fillRect/>
          </a:stretch>
        </p:blipFill>
        <p:spPr>
          <a:xfrm>
            <a:off x="2987997" y="4397547"/>
            <a:ext cx="1077279" cy="689571"/>
          </a:xfrm>
          <a:prstGeom prst="rect">
            <a:avLst/>
          </a:prstGeom>
        </p:spPr>
      </p:pic>
      <p:pic>
        <p:nvPicPr>
          <p:cNvPr id="10" name="Picture 9" descr="A dollar bill with a circle and a circle on it&#10;&#10;AI-generated content may be incorrect.">
            <a:extLst>
              <a:ext uri="{FF2B5EF4-FFF2-40B4-BE49-F238E27FC236}">
                <a16:creationId xmlns:a16="http://schemas.microsoft.com/office/drawing/2014/main" id="{622658F4-54B4-8F00-68D8-A99970B9BB88}"/>
              </a:ext>
            </a:extLst>
          </p:cNvPr>
          <p:cNvPicPr>
            <a:picLocks noChangeAspect="1"/>
          </p:cNvPicPr>
          <p:nvPr/>
        </p:nvPicPr>
        <p:blipFill>
          <a:blip r:embed="rId2">
            <a:duotone>
              <a:schemeClr val="bg2">
                <a:shade val="45000"/>
                <a:satMod val="135000"/>
              </a:schemeClr>
              <a:prstClr val="white"/>
            </a:duotone>
          </a:blip>
          <a:stretch>
            <a:fillRect/>
          </a:stretch>
        </p:blipFill>
        <p:spPr>
          <a:xfrm>
            <a:off x="4065276" y="4397546"/>
            <a:ext cx="1077279" cy="689571"/>
          </a:xfrm>
          <a:prstGeom prst="rect">
            <a:avLst/>
          </a:prstGeom>
        </p:spPr>
      </p:pic>
      <p:pic>
        <p:nvPicPr>
          <p:cNvPr id="11" name="Picture 10" descr="A dollar bill with a circle and a circle on it&#10;&#10;AI-generated content may be incorrect.">
            <a:extLst>
              <a:ext uri="{FF2B5EF4-FFF2-40B4-BE49-F238E27FC236}">
                <a16:creationId xmlns:a16="http://schemas.microsoft.com/office/drawing/2014/main" id="{9808A8D9-5C83-DABF-0D32-F0D16D2775AA}"/>
              </a:ext>
            </a:extLst>
          </p:cNvPr>
          <p:cNvPicPr>
            <a:picLocks noChangeAspect="1"/>
          </p:cNvPicPr>
          <p:nvPr/>
        </p:nvPicPr>
        <p:blipFill>
          <a:blip r:embed="rId2">
            <a:duotone>
              <a:schemeClr val="bg2">
                <a:shade val="45000"/>
                <a:satMod val="135000"/>
              </a:schemeClr>
              <a:prstClr val="white"/>
            </a:duotone>
          </a:blip>
          <a:stretch>
            <a:fillRect/>
          </a:stretch>
        </p:blipFill>
        <p:spPr>
          <a:xfrm>
            <a:off x="5142555" y="4397545"/>
            <a:ext cx="1077279" cy="689571"/>
          </a:xfrm>
          <a:prstGeom prst="rect">
            <a:avLst/>
          </a:prstGeom>
        </p:spPr>
      </p:pic>
      <p:pic>
        <p:nvPicPr>
          <p:cNvPr id="12" name="Picture 11" descr="A dollar bill with a circle and a circle on it&#10;&#10;AI-generated content may be incorrect.">
            <a:extLst>
              <a:ext uri="{FF2B5EF4-FFF2-40B4-BE49-F238E27FC236}">
                <a16:creationId xmlns:a16="http://schemas.microsoft.com/office/drawing/2014/main" id="{C7F195A3-8982-FA67-6C5A-C88A37B74743}"/>
              </a:ext>
            </a:extLst>
          </p:cNvPr>
          <p:cNvPicPr>
            <a:picLocks noChangeAspect="1"/>
          </p:cNvPicPr>
          <p:nvPr/>
        </p:nvPicPr>
        <p:blipFill>
          <a:blip r:embed="rId2">
            <a:duotone>
              <a:schemeClr val="bg2">
                <a:shade val="45000"/>
                <a:satMod val="135000"/>
              </a:schemeClr>
              <a:prstClr val="white"/>
            </a:duotone>
          </a:blip>
          <a:stretch>
            <a:fillRect/>
          </a:stretch>
        </p:blipFill>
        <p:spPr>
          <a:xfrm>
            <a:off x="6219834" y="4368070"/>
            <a:ext cx="1077279" cy="689571"/>
          </a:xfrm>
          <a:prstGeom prst="rect">
            <a:avLst/>
          </a:prstGeom>
        </p:spPr>
      </p:pic>
      <p:pic>
        <p:nvPicPr>
          <p:cNvPr id="13" name="Picture 12" descr="A dollar bill with a circle and a circle on it&#10;&#10;AI-generated content may be incorrect.">
            <a:extLst>
              <a:ext uri="{FF2B5EF4-FFF2-40B4-BE49-F238E27FC236}">
                <a16:creationId xmlns:a16="http://schemas.microsoft.com/office/drawing/2014/main" id="{C01342F9-3E1A-D380-1B14-FFF342D4C2A9}"/>
              </a:ext>
            </a:extLst>
          </p:cNvPr>
          <p:cNvPicPr>
            <a:picLocks noChangeAspect="1"/>
          </p:cNvPicPr>
          <p:nvPr/>
        </p:nvPicPr>
        <p:blipFill>
          <a:blip r:embed="rId2">
            <a:duotone>
              <a:schemeClr val="bg2">
                <a:shade val="45000"/>
                <a:satMod val="135000"/>
              </a:schemeClr>
              <a:prstClr val="white"/>
            </a:duotone>
          </a:blip>
          <a:stretch>
            <a:fillRect/>
          </a:stretch>
        </p:blipFill>
        <p:spPr>
          <a:xfrm>
            <a:off x="7297113" y="4368070"/>
            <a:ext cx="1077279" cy="689571"/>
          </a:xfrm>
          <a:prstGeom prst="rect">
            <a:avLst/>
          </a:prstGeom>
        </p:spPr>
      </p:pic>
      <p:pic>
        <p:nvPicPr>
          <p:cNvPr id="14" name="Picture 13" descr="A dollar bill with a circle and a circle on it&#10;&#10;AI-generated content may be incorrect.">
            <a:extLst>
              <a:ext uri="{FF2B5EF4-FFF2-40B4-BE49-F238E27FC236}">
                <a16:creationId xmlns:a16="http://schemas.microsoft.com/office/drawing/2014/main" id="{319FB5E2-F57D-491A-869B-AD36E4D8FF2C}"/>
              </a:ext>
            </a:extLst>
          </p:cNvPr>
          <p:cNvPicPr>
            <a:picLocks noChangeAspect="1"/>
          </p:cNvPicPr>
          <p:nvPr/>
        </p:nvPicPr>
        <p:blipFill>
          <a:blip r:embed="rId2">
            <a:duotone>
              <a:schemeClr val="bg2">
                <a:shade val="45000"/>
                <a:satMod val="135000"/>
              </a:schemeClr>
              <a:prstClr val="white"/>
            </a:duotone>
          </a:blip>
          <a:stretch>
            <a:fillRect/>
          </a:stretch>
        </p:blipFill>
        <p:spPr>
          <a:xfrm>
            <a:off x="8361520" y="4368069"/>
            <a:ext cx="1077279" cy="689571"/>
          </a:xfrm>
          <a:prstGeom prst="rect">
            <a:avLst/>
          </a:prstGeom>
        </p:spPr>
      </p:pic>
      <mc:AlternateContent xmlns:mc="http://schemas.openxmlformats.org/markup-compatibility/2006" xmlns:p14="http://schemas.microsoft.com/office/powerpoint/2010/main">
        <mc:Choice Requires="p14">
          <p:contentPart p14:bwMode="auto" r:id="rId3">
            <p14:nvContentPartPr>
              <p14:cNvPr id="31" name="Ink 30">
                <a:extLst>
                  <a:ext uri="{FF2B5EF4-FFF2-40B4-BE49-F238E27FC236}">
                    <a16:creationId xmlns:a16="http://schemas.microsoft.com/office/drawing/2014/main" id="{AB163072-F832-71CF-ED76-46918BCDF881}"/>
                  </a:ext>
                </a:extLst>
              </p14:cNvPr>
              <p14:cNvContentPartPr/>
              <p14:nvPr/>
            </p14:nvContentPartPr>
            <p14:xfrm>
              <a:off x="2801550" y="3463425"/>
              <a:ext cx="786600" cy="296280"/>
            </p14:xfrm>
          </p:contentPart>
        </mc:Choice>
        <mc:Fallback xmlns="">
          <p:pic>
            <p:nvPicPr>
              <p:cNvPr id="31" name="Ink 30">
                <a:extLst>
                  <a:ext uri="{FF2B5EF4-FFF2-40B4-BE49-F238E27FC236}">
                    <a16:creationId xmlns:a16="http://schemas.microsoft.com/office/drawing/2014/main" id="{AB163072-F832-71CF-ED76-46918BCDF881}"/>
                  </a:ext>
                </a:extLst>
              </p:cNvPr>
              <p:cNvPicPr/>
              <p:nvPr/>
            </p:nvPicPr>
            <p:blipFill>
              <a:blip r:embed="rId4"/>
              <a:stretch>
                <a:fillRect/>
              </a:stretch>
            </p:blipFill>
            <p:spPr>
              <a:xfrm>
                <a:off x="2795430" y="3457305"/>
                <a:ext cx="798840" cy="308520"/>
              </a:xfrm>
              <a:prstGeom prst="rect">
                <a:avLst/>
              </a:prstGeom>
            </p:spPr>
          </p:pic>
        </mc:Fallback>
      </mc:AlternateContent>
    </p:spTree>
    <p:extLst>
      <p:ext uri="{BB962C8B-B14F-4D97-AF65-F5344CB8AC3E}">
        <p14:creationId xmlns:p14="http://schemas.microsoft.com/office/powerpoint/2010/main" val="32246911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AD4EB-37BF-FC4F-3FF2-83B057B4678D}"/>
              </a:ext>
            </a:extLst>
          </p:cNvPr>
          <p:cNvSpPr>
            <a:spLocks noGrp="1"/>
          </p:cNvSpPr>
          <p:nvPr>
            <p:ph type="title"/>
          </p:nvPr>
        </p:nvSpPr>
        <p:spPr>
          <a:xfrm>
            <a:off x="720000" y="2285400"/>
            <a:ext cx="7704000" cy="572700"/>
          </a:xfrm>
        </p:spPr>
        <p:txBody>
          <a:bodyPr/>
          <a:lstStyle/>
          <a:p>
            <a:pPr algn="ctr"/>
            <a:r>
              <a:rPr lang="uk-UA" dirty="0"/>
              <a:t>Дякую за увагу !1!</a:t>
            </a:r>
            <a:endParaRPr lang="en-US" dirty="0"/>
          </a:p>
        </p:txBody>
      </p:sp>
    </p:spTree>
    <p:extLst>
      <p:ext uri="{BB962C8B-B14F-4D97-AF65-F5344CB8AC3E}">
        <p14:creationId xmlns:p14="http://schemas.microsoft.com/office/powerpoint/2010/main" val="97869771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299A0-1B23-C8F5-865A-044D1D04DA05}"/>
              </a:ext>
            </a:extLst>
          </p:cNvPr>
          <p:cNvSpPr>
            <a:spLocks noGrp="1"/>
          </p:cNvSpPr>
          <p:nvPr>
            <p:ph type="title"/>
          </p:nvPr>
        </p:nvSpPr>
        <p:spPr>
          <a:xfrm flipH="1">
            <a:off x="4389120" y="935670"/>
            <a:ext cx="4297680" cy="2488250"/>
          </a:xfrm>
        </p:spPr>
        <p:txBody>
          <a:bodyPr/>
          <a:lstStyle/>
          <a:p>
            <a:r>
              <a:rPr lang="en-US" sz="1400" b="1" dirty="0">
                <a:latin typeface="Sans Serif Collection" panose="020B0502040504020204" pitchFamily="34" charset="0"/>
                <a:ea typeface="Sans Serif Collection" panose="020B0502040504020204" pitchFamily="34" charset="0"/>
                <a:cs typeface="Sans Serif Collection" panose="020B0502040504020204" pitchFamily="34" charset="0"/>
              </a:rPr>
              <a:t>Finca </a:t>
            </a:r>
            <a:r>
              <a:rPr lang="en-US" sz="1400" dirty="0">
                <a:latin typeface="Sans Serif Collection" panose="020B0502040504020204" pitchFamily="34" charset="0"/>
                <a:ea typeface="Sans Serif Collection" panose="020B0502040504020204" pitchFamily="34" charset="0"/>
                <a:cs typeface="Sans Serif Collection" panose="020B0502040504020204" pitchFamily="34" charset="0"/>
              </a:rPr>
              <a:t>- </a:t>
            </a:r>
            <a:r>
              <a:rPr lang="uk-UA" sz="1400" dirty="0">
                <a:latin typeface="Sans Serif Collection" panose="020B0502040504020204" pitchFamily="34" charset="0"/>
                <a:ea typeface="Sans Serif Collection" panose="020B0502040504020204" pitchFamily="34" charset="0"/>
                <a:cs typeface="Sans Serif Collection" panose="020B0502040504020204" pitchFamily="34" charset="0"/>
              </a:rPr>
              <a:t>це персональний фінансовий трекер на основі штучного інтелекту, розроблений, щоб допомогти людям керувати своїми фінансами за допомогою розширеної візуалізації та аналізу витрат на основі штучного інтелекту. Використовуючи штучний інтелект, </a:t>
            </a:r>
            <a:r>
              <a:rPr lang="en-US" sz="1400" dirty="0">
                <a:latin typeface="Sans Serif Collection" panose="020B0502040504020204" pitchFamily="34" charset="0"/>
                <a:ea typeface="Sans Serif Collection" panose="020B0502040504020204" pitchFamily="34" charset="0"/>
                <a:cs typeface="Sans Serif Collection" panose="020B0502040504020204" pitchFamily="34" charset="0"/>
              </a:rPr>
              <a:t>Finca </a:t>
            </a:r>
            <a:r>
              <a:rPr lang="uk-UA" sz="1400" dirty="0">
                <a:latin typeface="Sans Serif Collection" panose="020B0502040504020204" pitchFamily="34" charset="0"/>
                <a:ea typeface="Sans Serif Collection" panose="020B0502040504020204" pitchFamily="34" charset="0"/>
                <a:cs typeface="Sans Serif Collection" panose="020B0502040504020204" pitchFamily="34" charset="0"/>
              </a:rPr>
              <a:t>надає користувачам глибоке розуміння їхніх витратних звичок, що дозволяє їм приймати обґрунтовані фінансові рішення та досягати своїх фінансових цілей.</a:t>
            </a:r>
            <a:endParaRPr lang="en-US" sz="14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pic>
        <p:nvPicPr>
          <p:cNvPr id="5" name="Picture Placeholder 4" descr="A stack of money tied with rubber bands&#10;&#10;AI-generated content may be incorrect.">
            <a:extLst>
              <a:ext uri="{FF2B5EF4-FFF2-40B4-BE49-F238E27FC236}">
                <a16:creationId xmlns:a16="http://schemas.microsoft.com/office/drawing/2014/main" id="{DA01E5E3-5FEF-BED9-9C7B-C497584E2A32}"/>
              </a:ext>
            </a:extLst>
          </p:cNvPr>
          <p:cNvPicPr>
            <a:picLocks noGrp="1" noChangeAspect="1"/>
          </p:cNvPicPr>
          <p:nvPr>
            <p:ph type="pic" idx="2"/>
          </p:nvPr>
        </p:nvPicPr>
        <p:blipFill>
          <a:blip r:embed="rId2"/>
          <a:srcRect t="11996" b="11996"/>
          <a:stretch>
            <a:fillRect/>
          </a:stretch>
        </p:blipFill>
        <p:spPr/>
      </p:pic>
    </p:spTree>
    <p:extLst>
      <p:ext uri="{BB962C8B-B14F-4D97-AF65-F5344CB8AC3E}">
        <p14:creationId xmlns:p14="http://schemas.microsoft.com/office/powerpoint/2010/main" val="182882952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9B679-3C25-3069-C506-5291ACA6DF51}"/>
              </a:ext>
            </a:extLst>
          </p:cNvPr>
          <p:cNvSpPr>
            <a:spLocks noGrp="1"/>
          </p:cNvSpPr>
          <p:nvPr>
            <p:ph type="title"/>
          </p:nvPr>
        </p:nvSpPr>
        <p:spPr>
          <a:xfrm>
            <a:off x="2645850" y="469900"/>
            <a:ext cx="3852300" cy="1111800"/>
          </a:xfrm>
        </p:spPr>
        <p:txBody>
          <a:bodyPr/>
          <a:lstStyle/>
          <a:p>
            <a:pPr algn="ctr"/>
            <a:r>
              <a:rPr lang="uk-UA" dirty="0"/>
              <a:t>Цілі аплікації</a:t>
            </a:r>
            <a:endParaRPr lang="en-US" dirty="0"/>
          </a:p>
        </p:txBody>
      </p:sp>
      <p:sp>
        <p:nvSpPr>
          <p:cNvPr id="3" name="Subtitle 2">
            <a:extLst>
              <a:ext uri="{FF2B5EF4-FFF2-40B4-BE49-F238E27FC236}">
                <a16:creationId xmlns:a16="http://schemas.microsoft.com/office/drawing/2014/main" id="{61BF3640-1CED-12E4-5E88-AA1DEE8D2EBF}"/>
              </a:ext>
            </a:extLst>
          </p:cNvPr>
          <p:cNvSpPr>
            <a:spLocks noGrp="1"/>
          </p:cNvSpPr>
          <p:nvPr>
            <p:ph type="subTitle" idx="1"/>
          </p:nvPr>
        </p:nvSpPr>
        <p:spPr>
          <a:xfrm>
            <a:off x="2319685" y="1271860"/>
            <a:ext cx="4504630" cy="3086780"/>
          </a:xfrm>
        </p:spPr>
        <p:txBody>
          <a:bodyPr/>
          <a:lstStyle/>
          <a:p>
            <a:r>
              <a:rPr lang="ru-RU" sz="1400" dirty="0">
                <a:latin typeface="Sans Serif Collection" panose="020B0502040504020204" pitchFamily="34" charset="0"/>
                <a:ea typeface="Sans Serif Collection" panose="020B0502040504020204" pitchFamily="34" charset="0"/>
                <a:cs typeface="Sans Serif Collection" panose="020B0502040504020204" pitchFamily="34" charset="0"/>
              </a:rPr>
              <a:t>Отримуйте кращий контроль над своїми фінансами.</a:t>
            </a:r>
            <a:endParaRPr lang="en-US" sz="14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endParaRPr lang="ru-RU" sz="14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r>
              <a:rPr lang="ru-RU" sz="1400" dirty="0">
                <a:latin typeface="Sans Serif Collection" panose="020B0502040504020204" pitchFamily="34" charset="0"/>
                <a:ea typeface="Sans Serif Collection" panose="020B0502040504020204" pitchFamily="34" charset="0"/>
                <a:cs typeface="Sans Serif Collection" panose="020B0502040504020204" pitchFamily="34" charset="0"/>
              </a:rPr>
              <a:t>Відстежуйте витрати та доходи без зусиль.</a:t>
            </a:r>
            <a:endParaRPr lang="en-US" sz="14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endParaRPr lang="ru-RU" sz="14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r>
              <a:rPr lang="ru-RU" sz="1400" dirty="0">
                <a:latin typeface="Sans Serif Collection" panose="020B0502040504020204" pitchFamily="34" charset="0"/>
                <a:ea typeface="Sans Serif Collection" panose="020B0502040504020204" pitchFamily="34" charset="0"/>
                <a:cs typeface="Sans Serif Collection" panose="020B0502040504020204" pitchFamily="34" charset="0"/>
              </a:rPr>
              <a:t>Створюйте та ефективно керуйте бюджетами.</a:t>
            </a:r>
            <a:endParaRPr lang="en-US" sz="14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endParaRPr lang="ru-RU" sz="14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r>
              <a:rPr lang="ru-RU" sz="1400" dirty="0">
                <a:latin typeface="Sans Serif Collection" panose="020B0502040504020204" pitchFamily="34" charset="0"/>
                <a:ea typeface="Sans Serif Collection" panose="020B0502040504020204" pitchFamily="34" charset="0"/>
                <a:cs typeface="Sans Serif Collection" panose="020B0502040504020204" pitchFamily="34" charset="0"/>
              </a:rPr>
              <a:t>Отримуйте персоналізовані фінансові поради та рекомендації.</a:t>
            </a:r>
            <a:endParaRPr lang="en-US" sz="14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endParaRPr lang="ru-RU" sz="14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r>
              <a:rPr lang="ru-RU" sz="1400" dirty="0">
                <a:latin typeface="Sans Serif Collection" panose="020B0502040504020204" pitchFamily="34" charset="0"/>
                <a:ea typeface="Sans Serif Collection" panose="020B0502040504020204" pitchFamily="34" charset="0"/>
                <a:cs typeface="Sans Serif Collection" panose="020B0502040504020204" pitchFamily="34" charset="0"/>
              </a:rPr>
              <a:t>Візуалізуйте фінансові дані за допомогою діаграм і графіків для кращого розуміння.</a:t>
            </a:r>
            <a:endParaRPr lang="en-US" sz="14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7" name="TextBox 6">
            <a:extLst>
              <a:ext uri="{FF2B5EF4-FFF2-40B4-BE49-F238E27FC236}">
                <a16:creationId xmlns:a16="http://schemas.microsoft.com/office/drawing/2014/main" id="{E9A590E0-1A4A-5CB3-2696-ED4D1B1C6E11}"/>
              </a:ext>
            </a:extLst>
          </p:cNvPr>
          <p:cNvSpPr txBox="1"/>
          <p:nvPr/>
        </p:nvSpPr>
        <p:spPr>
          <a:xfrm>
            <a:off x="2136140" y="4304268"/>
            <a:ext cx="5450840" cy="738664"/>
          </a:xfrm>
          <a:prstGeom prst="rect">
            <a:avLst/>
          </a:prstGeom>
          <a:noFill/>
        </p:spPr>
        <p:txBody>
          <a:bodyPr wrap="square">
            <a:spAutoFit/>
          </a:bodyPr>
          <a:lstStyle/>
          <a:p>
            <a:r>
              <a:rPr lang="en-US" dirty="0">
                <a:latin typeface="Sans Serif Collection" panose="020B0502040504020204" pitchFamily="34" charset="0"/>
                <a:ea typeface="Sans Serif Collection" panose="020B0502040504020204" pitchFamily="34" charset="0"/>
                <a:cs typeface="Sans Serif Collection" panose="020B0502040504020204" pitchFamily="34" charset="0"/>
              </a:rPr>
              <a:t>Finca </a:t>
            </a:r>
            <a:r>
              <a:rPr lang="uk-UA" dirty="0">
                <a:latin typeface="Sans Serif Collection" panose="020B0502040504020204" pitchFamily="34" charset="0"/>
                <a:ea typeface="Sans Serif Collection" panose="020B0502040504020204" pitchFamily="34" charset="0"/>
                <a:cs typeface="Sans Serif Collection" panose="020B0502040504020204" pitchFamily="34" charset="0"/>
              </a:rPr>
              <a:t>прагне змінити спосіб, у який люди взаємодіють зі своїми фінансами, роблячи фінансове управління доступним, ефективним та зрозумілим.</a:t>
            </a:r>
            <a:endParaRPr lang="en-US"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11" name="Rectangle 10">
            <a:extLst>
              <a:ext uri="{FF2B5EF4-FFF2-40B4-BE49-F238E27FC236}">
                <a16:creationId xmlns:a16="http://schemas.microsoft.com/office/drawing/2014/main" id="{E1C5C643-26C3-42FD-4521-5BCBD1433C53}"/>
              </a:ext>
            </a:extLst>
          </p:cNvPr>
          <p:cNvSpPr/>
          <p:nvPr/>
        </p:nvSpPr>
        <p:spPr>
          <a:xfrm>
            <a:off x="2052320" y="4304268"/>
            <a:ext cx="83820" cy="73866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017959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72EDC-3A6A-84C1-1F47-4E21B8F530EA}"/>
              </a:ext>
            </a:extLst>
          </p:cNvPr>
          <p:cNvSpPr>
            <a:spLocks noGrp="1"/>
          </p:cNvSpPr>
          <p:nvPr>
            <p:ph type="title"/>
          </p:nvPr>
        </p:nvSpPr>
        <p:spPr>
          <a:xfrm>
            <a:off x="1280100" y="268770"/>
            <a:ext cx="3291900" cy="1163790"/>
          </a:xfrm>
        </p:spPr>
        <p:txBody>
          <a:bodyPr/>
          <a:lstStyle/>
          <a:p>
            <a:r>
              <a:rPr lang="uk-UA" dirty="0"/>
              <a:t>Проблеми, які вирішує </a:t>
            </a:r>
            <a:r>
              <a:rPr lang="en-US" dirty="0"/>
              <a:t>Finca</a:t>
            </a:r>
          </a:p>
        </p:txBody>
      </p:sp>
      <p:graphicFrame>
        <p:nvGraphicFramePr>
          <p:cNvPr id="10" name="Diagram 9">
            <a:extLst>
              <a:ext uri="{FF2B5EF4-FFF2-40B4-BE49-F238E27FC236}">
                <a16:creationId xmlns:a16="http://schemas.microsoft.com/office/drawing/2014/main" id="{AD94A635-0399-9748-F685-E3538B74C988}"/>
              </a:ext>
            </a:extLst>
          </p:cNvPr>
          <p:cNvGraphicFramePr/>
          <p:nvPr>
            <p:extLst>
              <p:ext uri="{D42A27DB-BD31-4B8C-83A1-F6EECF244321}">
                <p14:modId xmlns:p14="http://schemas.microsoft.com/office/powerpoint/2010/main" val="2471077331"/>
              </p:ext>
            </p:extLst>
          </p:nvPr>
        </p:nvGraphicFramePr>
        <p:xfrm>
          <a:off x="1280100" y="1432560"/>
          <a:ext cx="5750560" cy="35920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1404862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B6497-95EA-7F22-8725-3BBE1D936AB8}"/>
              </a:ext>
            </a:extLst>
          </p:cNvPr>
          <p:cNvSpPr>
            <a:spLocks noGrp="1"/>
          </p:cNvSpPr>
          <p:nvPr>
            <p:ph type="title"/>
          </p:nvPr>
        </p:nvSpPr>
        <p:spPr>
          <a:xfrm>
            <a:off x="720000" y="235135"/>
            <a:ext cx="7704000" cy="572700"/>
          </a:xfrm>
        </p:spPr>
        <p:txBody>
          <a:bodyPr/>
          <a:lstStyle/>
          <a:p>
            <a:r>
              <a:rPr lang="uk-UA" dirty="0"/>
              <a:t>Типи користувачів</a:t>
            </a:r>
            <a:endParaRPr lang="en-US" dirty="0"/>
          </a:p>
        </p:txBody>
      </p:sp>
      <p:graphicFrame>
        <p:nvGraphicFramePr>
          <p:cNvPr id="7" name="Diagram 6">
            <a:extLst>
              <a:ext uri="{FF2B5EF4-FFF2-40B4-BE49-F238E27FC236}">
                <a16:creationId xmlns:a16="http://schemas.microsoft.com/office/drawing/2014/main" id="{11F3CC62-4AB6-33B6-9319-266BF6F5245D}"/>
              </a:ext>
            </a:extLst>
          </p:cNvPr>
          <p:cNvGraphicFramePr/>
          <p:nvPr>
            <p:extLst>
              <p:ext uri="{D42A27DB-BD31-4B8C-83A1-F6EECF244321}">
                <p14:modId xmlns:p14="http://schemas.microsoft.com/office/powerpoint/2010/main" val="2425406210"/>
              </p:ext>
            </p:extLst>
          </p:nvPr>
        </p:nvGraphicFramePr>
        <p:xfrm>
          <a:off x="1524000" y="807835"/>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713725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8"/>
          <p:cNvSpPr txBox="1">
            <a:spLocks noGrp="1"/>
          </p:cNvSpPr>
          <p:nvPr>
            <p:ph type="title"/>
          </p:nvPr>
        </p:nvSpPr>
        <p:spPr>
          <a:xfrm>
            <a:off x="648880" y="153925"/>
            <a:ext cx="34104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uk-UA" dirty="0"/>
              <a:t>Базові вимоги до застосунку</a:t>
            </a:r>
            <a:endParaRPr dirty="0"/>
          </a:p>
        </p:txBody>
      </p:sp>
      <p:pic>
        <p:nvPicPr>
          <p:cNvPr id="294" name="Google Shape;294;p38"/>
          <p:cNvPicPr preferRelativeResize="0">
            <a:picLocks noGrp="1"/>
          </p:cNvPicPr>
          <p:nvPr>
            <p:ph type="pic" idx="2"/>
          </p:nvPr>
        </p:nvPicPr>
        <p:blipFill rotWithShape="1">
          <a:blip r:embed="rId3">
            <a:alphaModFix/>
          </a:blip>
          <a:srcRect t="4545" b="4545"/>
          <a:stretch/>
        </p:blipFill>
        <p:spPr>
          <a:xfrm>
            <a:off x="5750561" y="0"/>
            <a:ext cx="3401752" cy="5143499"/>
          </a:xfrm>
          <a:prstGeom prst="rect">
            <a:avLst/>
          </a:prstGeom>
        </p:spPr>
      </p:pic>
      <p:sp>
        <p:nvSpPr>
          <p:cNvPr id="295" name="Google Shape;295;p38"/>
          <p:cNvSpPr/>
          <p:nvPr/>
        </p:nvSpPr>
        <p:spPr>
          <a:xfrm flipH="1">
            <a:off x="7990300" y="3979200"/>
            <a:ext cx="1165500" cy="1164300"/>
          </a:xfrm>
          <a:prstGeom prst="rtTriangle">
            <a:avLst/>
          </a:prstGeom>
          <a:solidFill>
            <a:srgbClr val="6439FF">
              <a:alpha val="7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graphicFrame>
        <p:nvGraphicFramePr>
          <p:cNvPr id="6" name="Diagram 5">
            <a:extLst>
              <a:ext uri="{FF2B5EF4-FFF2-40B4-BE49-F238E27FC236}">
                <a16:creationId xmlns:a16="http://schemas.microsoft.com/office/drawing/2014/main" id="{1580004B-1E78-1C4E-3182-78CF3A148558}"/>
              </a:ext>
            </a:extLst>
          </p:cNvPr>
          <p:cNvGraphicFramePr/>
          <p:nvPr>
            <p:extLst>
              <p:ext uri="{D42A27DB-BD31-4B8C-83A1-F6EECF244321}">
                <p14:modId xmlns:p14="http://schemas.microsoft.com/office/powerpoint/2010/main" val="1686676409"/>
              </p:ext>
            </p:extLst>
          </p:nvPr>
        </p:nvGraphicFramePr>
        <p:xfrm>
          <a:off x="314960" y="1344325"/>
          <a:ext cx="5435600" cy="36452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uk-UA" dirty="0"/>
              <a:t>Аналіз подібних</a:t>
            </a:r>
            <a:r>
              <a:rPr lang="en-US" dirty="0"/>
              <a:t> </a:t>
            </a:r>
            <a:r>
              <a:rPr lang="uk-UA" dirty="0"/>
              <a:t>додатків</a:t>
            </a:r>
            <a:endParaRPr lang="en-US" dirty="0"/>
          </a:p>
        </p:txBody>
      </p:sp>
      <p:sp>
        <p:nvSpPr>
          <p:cNvPr id="301" name="Google Shape;301;p39"/>
          <p:cNvSpPr txBox="1">
            <a:spLocks noGrp="1"/>
          </p:cNvSpPr>
          <p:nvPr>
            <p:ph type="title" idx="2"/>
          </p:nvPr>
        </p:nvSpPr>
        <p:spPr>
          <a:xfrm>
            <a:off x="1302125" y="1585290"/>
            <a:ext cx="734700" cy="4476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a:t>01</a:t>
            </a:r>
            <a:endParaRPr/>
          </a:p>
        </p:txBody>
      </p:sp>
      <p:sp>
        <p:nvSpPr>
          <p:cNvPr id="303" name="Google Shape;303;p39"/>
          <p:cNvSpPr txBox="1">
            <a:spLocks noGrp="1"/>
          </p:cNvSpPr>
          <p:nvPr>
            <p:ph type="title" idx="4"/>
          </p:nvPr>
        </p:nvSpPr>
        <p:spPr>
          <a:xfrm>
            <a:off x="3696596" y="1585290"/>
            <a:ext cx="734700" cy="4476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a:t>02</a:t>
            </a:r>
            <a:endParaRPr/>
          </a:p>
        </p:txBody>
      </p:sp>
      <p:sp>
        <p:nvSpPr>
          <p:cNvPr id="305" name="Google Shape;305;p39"/>
          <p:cNvSpPr txBox="1">
            <a:spLocks noGrp="1"/>
          </p:cNvSpPr>
          <p:nvPr>
            <p:ph type="title" idx="6"/>
          </p:nvPr>
        </p:nvSpPr>
        <p:spPr>
          <a:xfrm>
            <a:off x="6091074" y="1585290"/>
            <a:ext cx="734700" cy="4476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a:t>03</a:t>
            </a:r>
            <a:endParaRPr/>
          </a:p>
        </p:txBody>
      </p:sp>
      <p:sp>
        <p:nvSpPr>
          <p:cNvPr id="307" name="Google Shape;307;p39"/>
          <p:cNvSpPr txBox="1">
            <a:spLocks noGrp="1"/>
          </p:cNvSpPr>
          <p:nvPr>
            <p:ph type="subTitle" idx="1"/>
          </p:nvPr>
        </p:nvSpPr>
        <p:spPr>
          <a:xfrm>
            <a:off x="1161425" y="2115707"/>
            <a:ext cx="1750800" cy="572700"/>
          </a:xfrm>
          <a:prstGeom prst="rect">
            <a:avLst/>
          </a:prstGeom>
        </p:spPr>
        <p:txBody>
          <a:bodyPr spcFirstLastPara="1" wrap="square" lIns="91425" tIns="91425" rIns="91425" bIns="0" anchor="t" anchorCtr="0">
            <a:noAutofit/>
          </a:bodyPr>
          <a:lstStyle/>
          <a:p>
            <a:r>
              <a:rPr lang="en-US" dirty="0"/>
              <a:t>Mint</a:t>
            </a:r>
          </a:p>
        </p:txBody>
      </p:sp>
      <p:sp>
        <p:nvSpPr>
          <p:cNvPr id="28" name="TextBox 27">
            <a:extLst>
              <a:ext uri="{FF2B5EF4-FFF2-40B4-BE49-F238E27FC236}">
                <a16:creationId xmlns:a16="http://schemas.microsoft.com/office/drawing/2014/main" id="{9CAA6432-3D45-E55A-8832-CA7A32AE58B8}"/>
              </a:ext>
            </a:extLst>
          </p:cNvPr>
          <p:cNvSpPr txBox="1"/>
          <p:nvPr/>
        </p:nvSpPr>
        <p:spPr>
          <a:xfrm>
            <a:off x="3696596" y="2115707"/>
            <a:ext cx="1373244" cy="969496"/>
          </a:xfrm>
          <a:prstGeom prst="rect">
            <a:avLst/>
          </a:prstGeom>
          <a:noFill/>
        </p:spPr>
        <p:txBody>
          <a:bodyPr wrap="square" rtlCol="0">
            <a:spAutoFit/>
          </a:bodyPr>
          <a:lstStyle/>
          <a:p>
            <a:r>
              <a:rPr lang="en-US" sz="1900" dirty="0">
                <a:latin typeface="Inter Tight ExtraBold" panose="020B0604020202020204" charset="0"/>
                <a:ea typeface="Inter Tight ExtraBold" panose="020B0604020202020204" charset="0"/>
                <a:cs typeface="Inter Tight ExtraBold" panose="020B0604020202020204" charset="0"/>
              </a:rPr>
              <a:t>YNAB (You Need A Budget)</a:t>
            </a:r>
          </a:p>
        </p:txBody>
      </p:sp>
      <p:sp>
        <p:nvSpPr>
          <p:cNvPr id="31" name="TextBox 30">
            <a:extLst>
              <a:ext uri="{FF2B5EF4-FFF2-40B4-BE49-F238E27FC236}">
                <a16:creationId xmlns:a16="http://schemas.microsoft.com/office/drawing/2014/main" id="{B4E72E23-736A-DD13-FA52-4C4877B8C2B7}"/>
              </a:ext>
            </a:extLst>
          </p:cNvPr>
          <p:cNvSpPr txBox="1"/>
          <p:nvPr/>
        </p:nvSpPr>
        <p:spPr>
          <a:xfrm>
            <a:off x="6091074" y="2141115"/>
            <a:ext cx="1373244" cy="969496"/>
          </a:xfrm>
          <a:prstGeom prst="rect">
            <a:avLst/>
          </a:prstGeom>
          <a:noFill/>
        </p:spPr>
        <p:txBody>
          <a:bodyPr wrap="square" rtlCol="0">
            <a:spAutoFit/>
          </a:bodyPr>
          <a:lstStyle/>
          <a:p>
            <a:r>
              <a:rPr lang="en-US" sz="1900" b="1" dirty="0">
                <a:latin typeface="Inter Tight ExtraBold" panose="020B0604020202020204" charset="0"/>
                <a:ea typeface="Inter Tight ExtraBold" panose="020B0604020202020204" charset="0"/>
                <a:cs typeface="Inter Tight ExtraBold" panose="020B0604020202020204" charset="0"/>
              </a:rPr>
              <a:t>Personal Capital</a:t>
            </a:r>
          </a:p>
          <a:p>
            <a:endParaRPr lang="en-US" sz="1900" dirty="0">
              <a:latin typeface="Inter Tight ExtraBold" panose="020B0604020202020204" charset="0"/>
              <a:ea typeface="Inter Tight ExtraBold" panose="020B0604020202020204" charset="0"/>
              <a:cs typeface="Inter Tight ExtraBold" panose="020B0604020202020204" charset="0"/>
            </a:endParaRPr>
          </a:p>
        </p:txBody>
      </p:sp>
      <p:pic>
        <p:nvPicPr>
          <p:cNvPr id="35" name="Picture 34">
            <a:extLst>
              <a:ext uri="{FF2B5EF4-FFF2-40B4-BE49-F238E27FC236}">
                <a16:creationId xmlns:a16="http://schemas.microsoft.com/office/drawing/2014/main" id="{6AFA9643-1446-9FEB-9A19-ACB2FA6F6E49}"/>
              </a:ext>
            </a:extLst>
          </p:cNvPr>
          <p:cNvPicPr>
            <a:picLocks noChangeAspect="1"/>
          </p:cNvPicPr>
          <p:nvPr/>
        </p:nvPicPr>
        <p:blipFill>
          <a:blip r:embed="rId3"/>
          <a:stretch>
            <a:fillRect/>
          </a:stretch>
        </p:blipFill>
        <p:spPr>
          <a:xfrm>
            <a:off x="6306110" y="3347384"/>
            <a:ext cx="943171" cy="933547"/>
          </a:xfrm>
          <a:prstGeom prst="rect">
            <a:avLst/>
          </a:prstGeom>
        </p:spPr>
      </p:pic>
      <p:pic>
        <p:nvPicPr>
          <p:cNvPr id="37" name="Picture 36" descr="A white letter with leaves on a blue background&#10;&#10;AI-generated content may be incorrect.">
            <a:extLst>
              <a:ext uri="{FF2B5EF4-FFF2-40B4-BE49-F238E27FC236}">
                <a16:creationId xmlns:a16="http://schemas.microsoft.com/office/drawing/2014/main" id="{D998F659-2DE8-40EF-DAB8-244784C5C51C}"/>
              </a:ext>
            </a:extLst>
          </p:cNvPr>
          <p:cNvPicPr>
            <a:picLocks noChangeAspect="1"/>
          </p:cNvPicPr>
          <p:nvPr/>
        </p:nvPicPr>
        <p:blipFill>
          <a:blip r:embed="rId4"/>
          <a:stretch>
            <a:fillRect/>
          </a:stretch>
        </p:blipFill>
        <p:spPr>
          <a:xfrm>
            <a:off x="3911632" y="3309413"/>
            <a:ext cx="943171" cy="943171"/>
          </a:xfrm>
          <a:prstGeom prst="rect">
            <a:avLst/>
          </a:prstGeom>
        </p:spPr>
      </p:pic>
      <p:pic>
        <p:nvPicPr>
          <p:cNvPr id="39" name="Picture 38" descr="A logo with a drop of water in the middle&#10;&#10;AI-generated content may be incorrect.">
            <a:extLst>
              <a:ext uri="{FF2B5EF4-FFF2-40B4-BE49-F238E27FC236}">
                <a16:creationId xmlns:a16="http://schemas.microsoft.com/office/drawing/2014/main" id="{E575A031-DFE6-FB64-3DEA-5E9F97B418C2}"/>
              </a:ext>
            </a:extLst>
          </p:cNvPr>
          <p:cNvPicPr>
            <a:picLocks noChangeAspect="1"/>
          </p:cNvPicPr>
          <p:nvPr/>
        </p:nvPicPr>
        <p:blipFill>
          <a:blip r:embed="rId5"/>
          <a:stretch>
            <a:fillRect/>
          </a:stretch>
        </p:blipFill>
        <p:spPr>
          <a:xfrm>
            <a:off x="805530" y="3309413"/>
            <a:ext cx="1727890" cy="971518"/>
          </a:xfrm>
          <a:prstGeom prst="rect">
            <a:avLst/>
          </a:prstGeom>
        </p:spPr>
      </p:pic>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1C364-E671-8C2A-71B5-C3FD482EB5CC}"/>
              </a:ext>
            </a:extLst>
          </p:cNvPr>
          <p:cNvSpPr>
            <a:spLocks noGrp="1"/>
          </p:cNvSpPr>
          <p:nvPr>
            <p:ph type="ctrTitle"/>
          </p:nvPr>
        </p:nvSpPr>
        <p:spPr>
          <a:xfrm>
            <a:off x="373800" y="1030890"/>
            <a:ext cx="1521967" cy="623679"/>
          </a:xfrm>
          <a:ln w="12700"/>
        </p:spPr>
        <p:txBody>
          <a:bodyPr/>
          <a:lstStyle/>
          <a:p>
            <a:r>
              <a:rPr lang="en-US" sz="3200" dirty="0"/>
              <a:t>Mint</a:t>
            </a:r>
          </a:p>
        </p:txBody>
      </p:sp>
      <p:sp>
        <p:nvSpPr>
          <p:cNvPr id="3" name="Subtitle 2">
            <a:extLst>
              <a:ext uri="{FF2B5EF4-FFF2-40B4-BE49-F238E27FC236}">
                <a16:creationId xmlns:a16="http://schemas.microsoft.com/office/drawing/2014/main" id="{1E209AA4-3E8F-4BB0-FE60-889EF1F73481}"/>
              </a:ext>
            </a:extLst>
          </p:cNvPr>
          <p:cNvSpPr>
            <a:spLocks noGrp="1"/>
          </p:cNvSpPr>
          <p:nvPr>
            <p:ph type="subTitle" idx="1"/>
          </p:nvPr>
        </p:nvSpPr>
        <p:spPr>
          <a:xfrm>
            <a:off x="373800" y="1759221"/>
            <a:ext cx="4198200" cy="1054344"/>
          </a:xfrm>
          <a:noFill/>
          <a:ln w="127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a:lstStyle/>
          <a:p>
            <a:pPr>
              <a:buNone/>
            </a:pPr>
            <a:r>
              <a:rPr lang="ru-RU" sz="1000" b="1" dirty="0">
                <a:latin typeface="Sans Serif Collection" panose="020B0502040504020204" pitchFamily="34" charset="0"/>
                <a:ea typeface="Sans Serif Collection" panose="020B0502040504020204" pitchFamily="34" charset="0"/>
                <a:cs typeface="Sans Serif Collection" panose="020B0502040504020204" pitchFamily="34" charset="0"/>
              </a:rPr>
              <a:t>Переваги:</a:t>
            </a:r>
            <a:endParaRPr lang="ru-RU" sz="10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buFont typeface="Arial" panose="020B0604020202020204" pitchFamily="34" charset="0"/>
              <a:buChar char="•"/>
            </a:pPr>
            <a:r>
              <a:rPr lang="ru-RU" sz="1000" dirty="0">
                <a:latin typeface="Sans Serif Collection" panose="020B0502040504020204" pitchFamily="34" charset="0"/>
                <a:ea typeface="Sans Serif Collection" panose="020B0502040504020204" pitchFamily="34" charset="0"/>
                <a:cs typeface="Sans Serif Collection" panose="020B0502040504020204" pitchFamily="34" charset="0"/>
              </a:rPr>
              <a:t>Безкоштовне використання.</a:t>
            </a:r>
          </a:p>
          <a:p>
            <a:pPr>
              <a:buFont typeface="Arial" panose="020B0604020202020204" pitchFamily="34" charset="0"/>
              <a:buChar char="•"/>
            </a:pPr>
            <a:r>
              <a:rPr lang="ru-RU" sz="1000" dirty="0">
                <a:latin typeface="Sans Serif Collection" panose="020B0502040504020204" pitchFamily="34" charset="0"/>
                <a:ea typeface="Sans Serif Collection" panose="020B0502040504020204" pitchFamily="34" charset="0"/>
                <a:cs typeface="Sans Serif Collection" panose="020B0502040504020204" pitchFamily="34" charset="0"/>
              </a:rPr>
              <a:t>Автоматичне відстеження витрат через підключення до банківських рахунків.</a:t>
            </a:r>
          </a:p>
          <a:p>
            <a:pPr>
              <a:buFont typeface="Arial" panose="020B0604020202020204" pitchFamily="34" charset="0"/>
              <a:buChar char="•"/>
            </a:pPr>
            <a:r>
              <a:rPr lang="ru-RU" sz="1000" dirty="0">
                <a:latin typeface="Sans Serif Collection" panose="020B0502040504020204" pitchFamily="34" charset="0"/>
                <a:ea typeface="Sans Serif Collection" panose="020B0502040504020204" pitchFamily="34" charset="0"/>
                <a:cs typeface="Sans Serif Collection" panose="020B0502040504020204" pitchFamily="34" charset="0"/>
              </a:rPr>
              <a:t>Інструменти для планування бюджету та моніторинг кредитного рейтингу.</a:t>
            </a:r>
          </a:p>
          <a:p>
            <a:endParaRPr lang="en-US" sz="10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pic>
        <p:nvPicPr>
          <p:cNvPr id="10" name="Picture Placeholder 9">
            <a:extLst>
              <a:ext uri="{FF2B5EF4-FFF2-40B4-BE49-F238E27FC236}">
                <a16:creationId xmlns:a16="http://schemas.microsoft.com/office/drawing/2014/main" id="{0E829805-F127-118F-D46D-7D6C8D81986C}"/>
              </a:ext>
            </a:extLst>
          </p:cNvPr>
          <p:cNvPicPr>
            <a:picLocks noGrp="1" noChangeAspect="1"/>
          </p:cNvPicPr>
          <p:nvPr>
            <p:ph type="pic" idx="2"/>
          </p:nvPr>
        </p:nvPicPr>
        <p:blipFill>
          <a:blip r:embed="rId2"/>
          <a:srcRect l="6093" r="6093"/>
          <a:stretch/>
        </p:blipFill>
        <p:spPr>
          <a:ln w="12700"/>
        </p:spPr>
      </p:pic>
      <p:sp>
        <p:nvSpPr>
          <p:cNvPr id="11" name="Subtitle 2">
            <a:extLst>
              <a:ext uri="{FF2B5EF4-FFF2-40B4-BE49-F238E27FC236}">
                <a16:creationId xmlns:a16="http://schemas.microsoft.com/office/drawing/2014/main" id="{3DFD1EFC-7DD4-0A08-9C0C-BA74FED0EF7E}"/>
              </a:ext>
            </a:extLst>
          </p:cNvPr>
          <p:cNvSpPr txBox="1">
            <a:spLocks/>
          </p:cNvSpPr>
          <p:nvPr/>
        </p:nvSpPr>
        <p:spPr>
          <a:xfrm>
            <a:off x="373800" y="2918217"/>
            <a:ext cx="4198200" cy="1054343"/>
          </a:xfrm>
          <a:prstGeom prst="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None/>
              <a:defRPr sz="16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9pPr>
          </a:lstStyle>
          <a:p>
            <a:pPr>
              <a:buNone/>
            </a:pPr>
            <a:r>
              <a:rPr lang="uk-UA" sz="1000" b="1" dirty="0">
                <a:latin typeface="Sans Serif Collection" panose="020B0502040504020204" pitchFamily="34" charset="0"/>
                <a:ea typeface="Sans Serif Collection" panose="020B0502040504020204" pitchFamily="34" charset="0"/>
                <a:cs typeface="Sans Serif Collection" panose="020B0502040504020204" pitchFamily="34" charset="0"/>
              </a:rPr>
              <a:t>Недоліки:</a:t>
            </a:r>
            <a:endParaRPr lang="uk-UA" sz="10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buFont typeface="Arial" panose="020B0604020202020204" pitchFamily="34" charset="0"/>
              <a:buChar char="•"/>
            </a:pPr>
            <a:r>
              <a:rPr lang="uk-UA" sz="1000" dirty="0">
                <a:latin typeface="Sans Serif Collection" panose="020B0502040504020204" pitchFamily="34" charset="0"/>
                <a:ea typeface="Sans Serif Collection" panose="020B0502040504020204" pitchFamily="34" charset="0"/>
                <a:cs typeface="Sans Serif Collection" panose="020B0502040504020204" pitchFamily="34" charset="0"/>
              </a:rPr>
              <a:t>Обмежені можливості налаштування.</a:t>
            </a:r>
          </a:p>
          <a:p>
            <a:pPr>
              <a:buFont typeface="Arial" panose="020B0604020202020204" pitchFamily="34" charset="0"/>
              <a:buChar char="•"/>
            </a:pPr>
            <a:r>
              <a:rPr lang="uk-UA" sz="1000" dirty="0">
                <a:latin typeface="Sans Serif Collection" panose="020B0502040504020204" pitchFamily="34" charset="0"/>
                <a:ea typeface="Sans Serif Collection" panose="020B0502040504020204" pitchFamily="34" charset="0"/>
                <a:cs typeface="Sans Serif Collection" panose="020B0502040504020204" pitchFamily="34" charset="0"/>
              </a:rPr>
              <a:t>Реклама та промоакції всередині застосунку.</a:t>
            </a:r>
          </a:p>
          <a:p>
            <a:pPr>
              <a:buFont typeface="Arial" panose="020B0604020202020204" pitchFamily="34" charset="0"/>
              <a:buChar char="•"/>
            </a:pPr>
            <a:r>
              <a:rPr lang="uk-UA" sz="1000" dirty="0">
                <a:latin typeface="Sans Serif Collection" panose="020B0502040504020204" pitchFamily="34" charset="0"/>
                <a:ea typeface="Sans Serif Collection" panose="020B0502040504020204" pitchFamily="34" charset="0"/>
                <a:cs typeface="Sans Serif Collection" panose="020B0502040504020204" pitchFamily="34" charset="0"/>
              </a:rPr>
              <a:t>Іноді виникають проблеми з синхронізацією банківських рахунків.</a:t>
            </a:r>
          </a:p>
        </p:txBody>
      </p:sp>
      <p:sp>
        <p:nvSpPr>
          <p:cNvPr id="12" name="Subtitle 2">
            <a:extLst>
              <a:ext uri="{FF2B5EF4-FFF2-40B4-BE49-F238E27FC236}">
                <a16:creationId xmlns:a16="http://schemas.microsoft.com/office/drawing/2014/main" id="{68018DC2-DC2A-F397-5A9B-59B0F1FB3140}"/>
              </a:ext>
            </a:extLst>
          </p:cNvPr>
          <p:cNvSpPr txBox="1">
            <a:spLocks/>
          </p:cNvSpPr>
          <p:nvPr/>
        </p:nvSpPr>
        <p:spPr>
          <a:xfrm>
            <a:off x="373800" y="4077212"/>
            <a:ext cx="4198200" cy="623679"/>
          </a:xfrm>
          <a:prstGeom prst="rect">
            <a:avLst/>
          </a:prstGeom>
          <a:noFill/>
          <a:ln w="12700">
            <a:solidFill>
              <a:srgbClr val="FFC0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None/>
              <a:defRPr sz="16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9pPr>
          </a:lstStyle>
          <a:p>
            <a:pPr>
              <a:buNone/>
            </a:pPr>
            <a:r>
              <a:rPr lang="ru-RU" sz="1000" b="1" dirty="0">
                <a:latin typeface="Sans Serif Collection" panose="020B0502040504020204" pitchFamily="34" charset="0"/>
                <a:ea typeface="Sans Serif Collection" panose="020B0502040504020204" pitchFamily="34" charset="0"/>
                <a:cs typeface="Sans Serif Collection" panose="020B0502040504020204" pitchFamily="34" charset="0"/>
              </a:rPr>
              <a:t>Основний функціонал:</a:t>
            </a:r>
            <a:endParaRPr lang="ru-RU" sz="10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buFont typeface="Arial" panose="020B0604020202020204" pitchFamily="34" charset="0"/>
              <a:buChar char="•"/>
            </a:pPr>
            <a:r>
              <a:rPr lang="ru-RU" sz="1000" dirty="0">
                <a:latin typeface="Sans Serif Collection" panose="020B0502040504020204" pitchFamily="34" charset="0"/>
                <a:ea typeface="Sans Serif Collection" panose="020B0502040504020204" pitchFamily="34" charset="0"/>
                <a:cs typeface="Sans Serif Collection" panose="020B0502040504020204" pitchFamily="34" charset="0"/>
              </a:rPr>
              <a:t>Відстеження витрат, планування бюджету, нагадування про оплату рахунків, моніторинг інвестицій.</a:t>
            </a:r>
          </a:p>
        </p:txBody>
      </p:sp>
    </p:spTree>
    <p:extLst>
      <p:ext uri="{BB962C8B-B14F-4D97-AF65-F5344CB8AC3E}">
        <p14:creationId xmlns:p14="http://schemas.microsoft.com/office/powerpoint/2010/main" val="175636760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2393F6-4404-D676-B30F-9C421BB221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76B10E-E58F-08D8-C392-2AD418B9A7E3}"/>
              </a:ext>
            </a:extLst>
          </p:cNvPr>
          <p:cNvSpPr>
            <a:spLocks noGrp="1"/>
          </p:cNvSpPr>
          <p:nvPr>
            <p:ph type="ctrTitle"/>
          </p:nvPr>
        </p:nvSpPr>
        <p:spPr>
          <a:xfrm>
            <a:off x="373799" y="1030890"/>
            <a:ext cx="4413353" cy="623679"/>
          </a:xfrm>
          <a:ln w="12700"/>
        </p:spPr>
        <p:txBody>
          <a:bodyPr/>
          <a:lstStyle/>
          <a:p>
            <a:r>
              <a:rPr lang="en-US" sz="2400" dirty="0">
                <a:latin typeface="Inter Tight ExtraBold" panose="020B0604020202020204" charset="0"/>
                <a:ea typeface="Inter Tight ExtraBold" panose="020B0604020202020204" charset="0"/>
                <a:cs typeface="Inter Tight ExtraBold" panose="020B0604020202020204" charset="0"/>
              </a:rPr>
              <a:t>YNAB (You Need A Budget)</a:t>
            </a:r>
          </a:p>
        </p:txBody>
      </p:sp>
      <p:sp>
        <p:nvSpPr>
          <p:cNvPr id="3" name="Subtitle 2">
            <a:extLst>
              <a:ext uri="{FF2B5EF4-FFF2-40B4-BE49-F238E27FC236}">
                <a16:creationId xmlns:a16="http://schemas.microsoft.com/office/drawing/2014/main" id="{B37B1121-1C57-FBD4-7E83-EF8918694EB0}"/>
              </a:ext>
            </a:extLst>
          </p:cNvPr>
          <p:cNvSpPr>
            <a:spLocks noGrp="1"/>
          </p:cNvSpPr>
          <p:nvPr>
            <p:ph type="subTitle" idx="1"/>
          </p:nvPr>
        </p:nvSpPr>
        <p:spPr>
          <a:xfrm>
            <a:off x="373800" y="1759221"/>
            <a:ext cx="4198200" cy="1054344"/>
          </a:xfrm>
          <a:noFill/>
          <a:ln w="127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a:lstStyle/>
          <a:p>
            <a:pPr>
              <a:buNone/>
            </a:pPr>
            <a:r>
              <a:rPr lang="uk-UA" sz="1050" b="1" dirty="0">
                <a:latin typeface="Sans Serif Collection" panose="020B0502040504020204" pitchFamily="34" charset="0"/>
                <a:ea typeface="Sans Serif Collection" panose="020B0502040504020204" pitchFamily="34" charset="0"/>
                <a:cs typeface="Sans Serif Collection" panose="020B0502040504020204" pitchFamily="34" charset="0"/>
              </a:rPr>
              <a:t>Переваги:</a:t>
            </a:r>
            <a:endParaRPr lang="uk-UA" sz="105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buFont typeface="Arial" panose="020B0604020202020204" pitchFamily="34" charset="0"/>
              <a:buChar char="•"/>
            </a:pPr>
            <a:r>
              <a:rPr lang="uk-UA" sz="1050" dirty="0">
                <a:latin typeface="Sans Serif Collection" panose="020B0502040504020204" pitchFamily="34" charset="0"/>
                <a:ea typeface="Sans Serif Collection" panose="020B0502040504020204" pitchFamily="34" charset="0"/>
                <a:cs typeface="Sans Serif Collection" panose="020B0502040504020204" pitchFamily="34" charset="0"/>
              </a:rPr>
              <a:t>Всеохоплюючі інструменти для планування бюджету.</a:t>
            </a:r>
          </a:p>
          <a:p>
            <a:pPr>
              <a:buFont typeface="Arial" panose="020B0604020202020204" pitchFamily="34" charset="0"/>
              <a:buChar char="•"/>
            </a:pPr>
            <a:r>
              <a:rPr lang="uk-UA" sz="1050" dirty="0">
                <a:latin typeface="Sans Serif Collection" panose="020B0502040504020204" pitchFamily="34" charset="0"/>
                <a:ea typeface="Sans Serif Collection" panose="020B0502040504020204" pitchFamily="34" charset="0"/>
                <a:cs typeface="Sans Serif Collection" panose="020B0502040504020204" pitchFamily="34" charset="0"/>
              </a:rPr>
              <a:t>Освітні ресурси з фінансового менеджменту.</a:t>
            </a:r>
          </a:p>
          <a:p>
            <a:pPr>
              <a:buFont typeface="Arial" panose="020B0604020202020204" pitchFamily="34" charset="0"/>
              <a:buChar char="•"/>
            </a:pPr>
            <a:r>
              <a:rPr lang="uk-UA" sz="1050" dirty="0">
                <a:latin typeface="Sans Serif Collection" panose="020B0502040504020204" pitchFamily="34" charset="0"/>
                <a:ea typeface="Sans Serif Collection" panose="020B0502040504020204" pitchFamily="34" charset="0"/>
                <a:cs typeface="Sans Serif Collection" panose="020B0502040504020204" pitchFamily="34" charset="0"/>
              </a:rPr>
              <a:t>Синхронізація з банківськими рахунками та відстеження фінансових цілей.</a:t>
            </a:r>
          </a:p>
        </p:txBody>
      </p:sp>
      <p:sp>
        <p:nvSpPr>
          <p:cNvPr id="11" name="Subtitle 2">
            <a:extLst>
              <a:ext uri="{FF2B5EF4-FFF2-40B4-BE49-F238E27FC236}">
                <a16:creationId xmlns:a16="http://schemas.microsoft.com/office/drawing/2014/main" id="{54122478-672F-0192-B481-C94C7B25F4E1}"/>
              </a:ext>
            </a:extLst>
          </p:cNvPr>
          <p:cNvSpPr txBox="1">
            <a:spLocks/>
          </p:cNvSpPr>
          <p:nvPr/>
        </p:nvSpPr>
        <p:spPr>
          <a:xfrm>
            <a:off x="373800" y="2918217"/>
            <a:ext cx="4198200" cy="1054343"/>
          </a:xfrm>
          <a:prstGeom prst="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None/>
              <a:defRPr sz="16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9pPr>
          </a:lstStyle>
          <a:p>
            <a:pPr>
              <a:buNone/>
            </a:pPr>
            <a:r>
              <a:rPr lang="ru-RU" sz="1050" b="1" dirty="0">
                <a:latin typeface="Sans Serif Collection" panose="020B0502040504020204" pitchFamily="34" charset="0"/>
                <a:ea typeface="Sans Serif Collection" panose="020B0502040504020204" pitchFamily="34" charset="0"/>
                <a:cs typeface="Sans Serif Collection" panose="020B0502040504020204" pitchFamily="34" charset="0"/>
              </a:rPr>
              <a:t>Недоліки:</a:t>
            </a:r>
            <a:endParaRPr lang="ru-RU" sz="105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buFont typeface="Arial" panose="020B0604020202020204" pitchFamily="34" charset="0"/>
              <a:buChar char="•"/>
            </a:pPr>
            <a:r>
              <a:rPr lang="ru-RU" sz="1050" dirty="0">
                <a:latin typeface="Sans Serif Collection" panose="020B0502040504020204" pitchFamily="34" charset="0"/>
                <a:ea typeface="Sans Serif Collection" panose="020B0502040504020204" pitchFamily="34" charset="0"/>
                <a:cs typeface="Sans Serif Collection" panose="020B0502040504020204" pitchFamily="34" charset="0"/>
              </a:rPr>
              <a:t>Підписна модель оплати.</a:t>
            </a:r>
          </a:p>
          <a:p>
            <a:pPr>
              <a:buFont typeface="Arial" panose="020B0604020202020204" pitchFamily="34" charset="0"/>
              <a:buChar char="•"/>
            </a:pPr>
            <a:r>
              <a:rPr lang="ru-RU" sz="1050" dirty="0">
                <a:latin typeface="Sans Serif Collection" panose="020B0502040504020204" pitchFamily="34" charset="0"/>
                <a:ea typeface="Sans Serif Collection" panose="020B0502040504020204" pitchFamily="34" charset="0"/>
                <a:cs typeface="Sans Serif Collection" panose="020B0502040504020204" pitchFamily="34" charset="0"/>
              </a:rPr>
              <a:t>Крута крива навчання для деяких користувачів.</a:t>
            </a:r>
          </a:p>
          <a:p>
            <a:pPr>
              <a:buFont typeface="Arial" panose="020B0604020202020204" pitchFamily="34" charset="0"/>
              <a:buChar char="•"/>
            </a:pPr>
            <a:r>
              <a:rPr lang="ru-RU" sz="1050" dirty="0">
                <a:latin typeface="Sans Serif Collection" panose="020B0502040504020204" pitchFamily="34" charset="0"/>
                <a:ea typeface="Sans Serif Collection" panose="020B0502040504020204" pitchFamily="34" charset="0"/>
                <a:cs typeface="Sans Serif Collection" panose="020B0502040504020204" pitchFamily="34" charset="0"/>
              </a:rPr>
              <a:t>Обмежене відстеження інвестицій.</a:t>
            </a:r>
          </a:p>
        </p:txBody>
      </p:sp>
      <p:sp>
        <p:nvSpPr>
          <p:cNvPr id="12" name="Subtitle 2">
            <a:extLst>
              <a:ext uri="{FF2B5EF4-FFF2-40B4-BE49-F238E27FC236}">
                <a16:creationId xmlns:a16="http://schemas.microsoft.com/office/drawing/2014/main" id="{86BC7DDD-21AA-6137-96E6-991E100F6426}"/>
              </a:ext>
            </a:extLst>
          </p:cNvPr>
          <p:cNvSpPr txBox="1">
            <a:spLocks/>
          </p:cNvSpPr>
          <p:nvPr/>
        </p:nvSpPr>
        <p:spPr>
          <a:xfrm>
            <a:off x="373800" y="4077212"/>
            <a:ext cx="4198200" cy="623679"/>
          </a:xfrm>
          <a:prstGeom prst="rect">
            <a:avLst/>
          </a:prstGeom>
          <a:noFill/>
          <a:ln w="12700">
            <a:solidFill>
              <a:srgbClr val="FFC0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None/>
              <a:defRPr sz="16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9pPr>
          </a:lstStyle>
          <a:p>
            <a:pPr>
              <a:buNone/>
            </a:pPr>
            <a:r>
              <a:rPr lang="ru-RU" sz="1050" b="1" dirty="0">
                <a:latin typeface="Sans Serif Collection" panose="020B0502040504020204" pitchFamily="34" charset="0"/>
                <a:ea typeface="Sans Serif Collection" panose="020B0502040504020204" pitchFamily="34" charset="0"/>
                <a:cs typeface="Sans Serif Collection" panose="020B0502040504020204" pitchFamily="34" charset="0"/>
              </a:rPr>
              <a:t>Основний функціонал:</a:t>
            </a:r>
            <a:endParaRPr lang="ru-RU" sz="105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buFont typeface="Arial" panose="020B0604020202020204" pitchFamily="34" charset="0"/>
              <a:buChar char="•"/>
            </a:pPr>
            <a:r>
              <a:rPr lang="ru-RU" sz="1050" dirty="0">
                <a:latin typeface="Sans Serif Collection" panose="020B0502040504020204" pitchFamily="34" charset="0"/>
                <a:ea typeface="Sans Serif Collection" panose="020B0502040504020204" pitchFamily="34" charset="0"/>
                <a:cs typeface="Sans Serif Collection" panose="020B0502040504020204" pitchFamily="34" charset="0"/>
              </a:rPr>
              <a:t>Планування бюджету, відстеження витрат, постановка цілей, фінансові звіти.</a:t>
            </a:r>
          </a:p>
        </p:txBody>
      </p:sp>
      <p:pic>
        <p:nvPicPr>
          <p:cNvPr id="13" name="Picture Placeholder 12" descr="A white letter with leaves on a blue background&#10;&#10;AI-generated content may be incorrect.">
            <a:extLst>
              <a:ext uri="{FF2B5EF4-FFF2-40B4-BE49-F238E27FC236}">
                <a16:creationId xmlns:a16="http://schemas.microsoft.com/office/drawing/2014/main" id="{35385CC0-9D5B-2E79-0127-FB1F8C60E9CF}"/>
              </a:ext>
            </a:extLst>
          </p:cNvPr>
          <p:cNvPicPr>
            <a:picLocks noGrp="1" noChangeAspect="1"/>
          </p:cNvPicPr>
          <p:nvPr>
            <p:ph type="pic" idx="2"/>
          </p:nvPr>
        </p:nvPicPr>
        <p:blipFill>
          <a:blip r:embed="rId2"/>
          <a:srcRect l="13287" r="13287"/>
          <a:stretch>
            <a:fillRect/>
          </a:stretch>
        </p:blipFill>
        <p:spPr>
          <a:xfrm>
            <a:off x="5367338" y="0"/>
            <a:ext cx="3776662" cy="5143500"/>
          </a:xfrm>
          <a:prstGeom prst="rect">
            <a:avLst/>
          </a:prstGeom>
        </p:spPr>
      </p:pic>
    </p:spTree>
    <p:extLst>
      <p:ext uri="{BB962C8B-B14F-4D97-AF65-F5344CB8AC3E}">
        <p14:creationId xmlns:p14="http://schemas.microsoft.com/office/powerpoint/2010/main" val="927489118"/>
      </p:ext>
    </p:extLst>
  </p:cSld>
  <p:clrMapOvr>
    <a:masterClrMapping/>
  </p:clrMapOvr>
  <p:transition spd="slow">
    <p:push dir="u"/>
  </p:transition>
</p:sld>
</file>

<file path=ppt/theme/theme1.xml><?xml version="1.0" encoding="utf-8"?>
<a:theme xmlns:a="http://schemas.openxmlformats.org/drawingml/2006/main" name="Bookkeeping Dashboard by Slidesgo">
  <a:themeElements>
    <a:clrScheme name="Simple Light">
      <a:dk1>
        <a:srgbClr val="190F28"/>
      </a:dk1>
      <a:lt1>
        <a:srgbClr val="F2EFF9"/>
      </a:lt1>
      <a:dk2>
        <a:srgbClr val="6439FF"/>
      </a:dk2>
      <a:lt2>
        <a:srgbClr val="493686"/>
      </a:lt2>
      <a:accent1>
        <a:srgbClr val="FFFFFF"/>
      </a:accent1>
      <a:accent2>
        <a:srgbClr val="FFFFFF"/>
      </a:accent2>
      <a:accent3>
        <a:srgbClr val="FFFFFF"/>
      </a:accent3>
      <a:accent4>
        <a:srgbClr val="FFFFFF"/>
      </a:accent4>
      <a:accent5>
        <a:srgbClr val="FFFFFF"/>
      </a:accent5>
      <a:accent6>
        <a:srgbClr val="FFFFFF"/>
      </a:accent6>
      <a:hlink>
        <a:srgbClr val="190F2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TotalTime>
  <Words>843</Words>
  <Application>Microsoft Office PowerPoint</Application>
  <PresentationFormat>On-screen Show (16:9)</PresentationFormat>
  <Paragraphs>103</Paragraphs>
  <Slides>13</Slides>
  <Notes>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13</vt:i4>
      </vt:variant>
    </vt:vector>
  </HeadingPairs>
  <TitlesOfParts>
    <vt:vector size="26" baseType="lpstr">
      <vt:lpstr>Barlow</vt:lpstr>
      <vt:lpstr>Arimo</vt:lpstr>
      <vt:lpstr>Bebas Neue</vt:lpstr>
      <vt:lpstr>Arial</vt:lpstr>
      <vt:lpstr>Anaheim</vt:lpstr>
      <vt:lpstr>Raleway</vt:lpstr>
      <vt:lpstr>Sans Serif Collection</vt:lpstr>
      <vt:lpstr>Aptos Mono</vt:lpstr>
      <vt:lpstr>DM Sans</vt:lpstr>
      <vt:lpstr>Open Sans Light</vt:lpstr>
      <vt:lpstr>Inter Tight ExtraBold</vt:lpstr>
      <vt:lpstr>Nunito Light</vt:lpstr>
      <vt:lpstr>Bookkeeping Dashboard by Slidesgo</vt:lpstr>
      <vt:lpstr>Finca</vt:lpstr>
      <vt:lpstr>Finca - це персональний фінансовий трекер на основі штучного інтелекту, розроблений, щоб допомогти людям керувати своїми фінансами за допомогою розширеної візуалізації та аналізу витрат на основі штучного інтелекту. Використовуючи штучний інтелект, Finca надає користувачам глибоке розуміння їхніх витратних звичок, що дозволяє їм приймати обґрунтовані фінансові рішення та досягати своїх фінансових цілей.</vt:lpstr>
      <vt:lpstr>Цілі аплікації</vt:lpstr>
      <vt:lpstr>Проблеми, які вирішує Finca</vt:lpstr>
      <vt:lpstr>Типи користувачів</vt:lpstr>
      <vt:lpstr>Базові вимоги до застосунку</vt:lpstr>
      <vt:lpstr>Аналіз подібних додатків</vt:lpstr>
      <vt:lpstr>Mint</vt:lpstr>
      <vt:lpstr>YNAB (You Need A Budget)</vt:lpstr>
      <vt:lpstr>Personal Capital</vt:lpstr>
      <vt:lpstr>Чим відрізняється Finca</vt:lpstr>
      <vt:lpstr>PowerPoint Presentation</vt:lpstr>
      <vt:lpstr>Дякую за увагу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Дутка Дем`ян</cp:lastModifiedBy>
  <cp:revision>5</cp:revision>
  <dcterms:modified xsi:type="dcterms:W3CDTF">2025-03-14T08:44:49Z</dcterms:modified>
</cp:coreProperties>
</file>